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89" r:id="rId3"/>
    <p:sldId id="267" r:id="rId4"/>
    <p:sldId id="262" r:id="rId5"/>
    <p:sldId id="304" r:id="rId6"/>
    <p:sldId id="261" r:id="rId7"/>
    <p:sldId id="266" r:id="rId8"/>
    <p:sldId id="294" r:id="rId9"/>
    <p:sldId id="303" r:id="rId10"/>
    <p:sldId id="279" r:id="rId11"/>
    <p:sldId id="280" r:id="rId12"/>
    <p:sldId id="278" r:id="rId13"/>
    <p:sldId id="277" r:id="rId14"/>
    <p:sldId id="293" r:id="rId15"/>
    <p:sldId id="298" r:id="rId16"/>
    <p:sldId id="299" r:id="rId17"/>
    <p:sldId id="300" r:id="rId18"/>
    <p:sldId id="284" r:id="rId19"/>
    <p:sldId id="292" r:id="rId20"/>
    <p:sldId id="297" r:id="rId21"/>
    <p:sldId id="301" r:id="rId22"/>
    <p:sldId id="257" r:id="rId23"/>
    <p:sldId id="258" r:id="rId24"/>
    <p:sldId id="259" r:id="rId25"/>
    <p:sldId id="260" r:id="rId26"/>
    <p:sldId id="295" r:id="rId27"/>
    <p:sldId id="296" r:id="rId28"/>
    <p:sldId id="302" r:id="rId29"/>
    <p:sldId id="271" r:id="rId30"/>
    <p:sldId id="264" r:id="rId31"/>
    <p:sldId id="272"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2" autoAdjust="0"/>
  </p:normalViewPr>
  <p:slideViewPr>
    <p:cSldViewPr>
      <p:cViewPr>
        <p:scale>
          <a:sx n="59" d="100"/>
          <a:sy n="59" d="100"/>
        </p:scale>
        <p:origin x="-2656" y="-10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9A33B4-CB46-1D4E-BE9B-5E68F247299E}" type="datetime1">
              <a:rPr lang="en-US" smtClean="0"/>
              <a:t>11/4/12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B1C215-E201-114A-8C1C-AC9DDD7111E0}" type="slidenum">
              <a:rPr lang="en-US" smtClean="0"/>
              <a:t>‹#›</a:t>
            </a:fld>
            <a:endParaRPr lang="en-US"/>
          </a:p>
        </p:txBody>
      </p:sp>
    </p:spTree>
    <p:extLst>
      <p:ext uri="{BB962C8B-B14F-4D97-AF65-F5344CB8AC3E}">
        <p14:creationId xmlns:p14="http://schemas.microsoft.com/office/powerpoint/2010/main" val="8015573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D6A7A-CF33-CA41-B621-E76BD01D6F22}" type="datetime1">
              <a:rPr lang="en-US" smtClean="0"/>
              <a:t>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41BC9-96FA-4B48-870C-68159E5D2B5D}" type="slidenum">
              <a:rPr lang="en-US" smtClean="0"/>
              <a:t>‹#›</a:t>
            </a:fld>
            <a:endParaRPr lang="en-US"/>
          </a:p>
        </p:txBody>
      </p:sp>
    </p:spTree>
    <p:extLst>
      <p:ext uri="{BB962C8B-B14F-4D97-AF65-F5344CB8AC3E}">
        <p14:creationId xmlns:p14="http://schemas.microsoft.com/office/powerpoint/2010/main" val="225157093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141BC9-96FA-4B48-870C-68159E5D2B5D}" type="slidenum">
              <a:rPr lang="en-US" smtClean="0"/>
              <a:t>2</a:t>
            </a:fld>
            <a:endParaRPr lang="en-US"/>
          </a:p>
        </p:txBody>
      </p:sp>
    </p:spTree>
    <p:extLst>
      <p:ext uri="{BB962C8B-B14F-4D97-AF65-F5344CB8AC3E}">
        <p14:creationId xmlns:p14="http://schemas.microsoft.com/office/powerpoint/2010/main" val="321469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Roughly 50 billion plastic water bottles end up in U.S. landfills each year — </a:t>
            </a:r>
            <a:r>
              <a:rPr lang="en-US" sz="1200" i="1" dirty="0" smtClean="0"/>
              <a:t>140 million every day!</a:t>
            </a:r>
            <a:r>
              <a:rPr lang="en-US" sz="1200" dirty="0" smtClean="0"/>
              <a:t> That’s enough, laid end to end, to reach China and back each day.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plastic which are used to make the containers contain chemicals are well. These chemicals are absorbed by the water when it comes in contact with the container. The chemicals in the plastic containers have also been proven to cause cancer.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poor quality of what comes out of the municipal tap, health-conscious people often rely on bottled or home-filtered water for their drinking needs. While most filtered and bottled waters are free of cancer-causing contaminants, they provide little or no magnesium. Even most tap water is devoid of this critical mineral.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8141BC9-96FA-4B48-870C-68159E5D2B5D}"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050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magnesium content of water is indeed a cardiovascular risk factor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141BC9-96FA-4B48-870C-68159E5D2B5D}" type="slidenum">
              <a:rPr lang="en-US" smtClean="0"/>
              <a:t>4</a:t>
            </a:fld>
            <a:endParaRPr lang="en-US"/>
          </a:p>
        </p:txBody>
      </p:sp>
    </p:spTree>
    <p:extLst>
      <p:ext uri="{BB962C8B-B14F-4D97-AF65-F5344CB8AC3E}">
        <p14:creationId xmlns:p14="http://schemas.microsoft.com/office/powerpoint/2010/main" val="87941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Ayvo</a:t>
            </a:r>
            <a:r>
              <a:rPr lang="en-US" dirty="0" smtClean="0"/>
              <a:t> filters out impurities from water such as: Asbestos, bacteria, microscopic worms, lead and other metals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Adds Magnesium to water making it healthier to drink</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vital for bones and muscles because helps body absorb calcium, reduces high blood pressure and helps asthma</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Decreases disposable water bottles that are going into landfills by using </a:t>
            </a:r>
            <a:r>
              <a:rPr lang="en-US" dirty="0" err="1" smtClean="0"/>
              <a:t>Ayvo</a:t>
            </a:r>
            <a:r>
              <a:rPr lang="en-US" dirty="0" smtClean="0"/>
              <a:t> Bottle as a substitute</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141BC9-96FA-4B48-870C-68159E5D2B5D}" type="slidenum">
              <a:rPr lang="en-US" smtClean="0"/>
              <a:t>6</a:t>
            </a:fld>
            <a:endParaRPr lang="en-US"/>
          </a:p>
        </p:txBody>
      </p:sp>
    </p:spTree>
    <p:extLst>
      <p:ext uri="{BB962C8B-B14F-4D97-AF65-F5344CB8AC3E}">
        <p14:creationId xmlns:p14="http://schemas.microsoft.com/office/powerpoint/2010/main" val="133970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141BC9-96FA-4B48-870C-68159E5D2B5D}" type="slidenum">
              <a:rPr lang="en-US" smtClean="0"/>
              <a:t>12</a:t>
            </a:fld>
            <a:endParaRPr lang="en-US"/>
          </a:p>
        </p:txBody>
      </p:sp>
    </p:spTree>
    <p:extLst>
      <p:ext uri="{BB962C8B-B14F-4D97-AF65-F5344CB8AC3E}">
        <p14:creationId xmlns:p14="http://schemas.microsoft.com/office/powerpoint/2010/main" val="214005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drink it if you’re not working out, 35g</a:t>
            </a:r>
            <a:r>
              <a:rPr lang="en-US" baseline="0" dirty="0" smtClean="0"/>
              <a:t> sugar. Non-renewable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141BC9-96FA-4B48-870C-68159E5D2B5D}"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297F3D3-FD6A-6642-94C3-AA857440C1E9}" type="datetime1">
              <a:rPr lang="en-US" smtClean="0"/>
              <a:t>11/4/12</a:t>
            </a:fld>
            <a:endParaRPr lang="en-US"/>
          </a:p>
        </p:txBody>
      </p:sp>
      <p:sp>
        <p:nvSpPr>
          <p:cNvPr id="19" name="Footer Placeholder 18"/>
          <p:cNvSpPr>
            <a:spLocks noGrp="1"/>
          </p:cNvSpPr>
          <p:nvPr>
            <p:ph type="ftr" sz="quarter" idx="11"/>
          </p:nvPr>
        </p:nvSpPr>
        <p:spPr/>
        <p:txBody>
          <a:bodyPr/>
          <a:lstStyle/>
          <a:p>
            <a:r>
              <a:rPr lang="en-US" smtClean="0"/>
              <a:t>Ayvo Water</a:t>
            </a:r>
            <a:endParaRPr lang="en-US"/>
          </a:p>
        </p:txBody>
      </p:sp>
      <p:sp>
        <p:nvSpPr>
          <p:cNvPr id="27" name="Slide Number Placeholder 26"/>
          <p:cNvSpPr>
            <a:spLocks noGrp="1"/>
          </p:cNvSpPr>
          <p:nvPr>
            <p:ph type="sldNum" sz="quarter" idx="12"/>
          </p:nvPr>
        </p:nvSpPr>
        <p:spPr/>
        <p:txBody>
          <a:bodyPr/>
          <a:lstStyle/>
          <a:p>
            <a:fld id="{A1E44CB4-C5AA-4BA8-B6EF-35DC162954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57E84E-AD88-C842-BC77-B0C0158418D5}" type="datetime1">
              <a:rPr lang="en-US" smtClean="0"/>
              <a:t>11/4/12</a:t>
            </a:fld>
            <a:endParaRPr lang="en-US"/>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6" name="Slide Number Placeholder 5"/>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560F2D-C3AF-DD45-9CFB-945FBB3FC469}" type="datetime1">
              <a:rPr lang="en-US" smtClean="0"/>
              <a:t>11/4/12</a:t>
            </a:fld>
            <a:endParaRPr lang="en-US"/>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6" name="Slide Number Placeholder 5"/>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21EE6-469E-3946-8452-EF1E00323AA6}" type="datetime1">
              <a:rPr lang="en-US" smtClean="0"/>
              <a:t>11/4/12</a:t>
            </a:fld>
            <a:endParaRPr lang="en-US"/>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6" name="Slide Number Placeholder 5"/>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4F4661-B462-A242-9050-0D25733D9678}" type="datetime1">
              <a:rPr lang="en-US" smtClean="0"/>
              <a:t>11/4/12</a:t>
            </a:fld>
            <a:endParaRPr lang="en-US"/>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6" name="Slide Number Placeholder 5"/>
          <p:cNvSpPr>
            <a:spLocks noGrp="1"/>
          </p:cNvSpPr>
          <p:nvPr>
            <p:ph type="sldNum" sz="quarter" idx="12"/>
          </p:nvPr>
        </p:nvSpPr>
        <p:spPr/>
        <p:txBody>
          <a:bodyPr/>
          <a:lstStyle/>
          <a:p>
            <a:fld id="{A1E44CB4-C5AA-4BA8-B6EF-35DC162954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D11217-0A94-914A-9A4E-278218004189}" type="datetime1">
              <a:rPr lang="en-US" smtClean="0"/>
              <a:t>11/4/12</a:t>
            </a:fld>
            <a:endParaRPr lang="en-US"/>
          </a:p>
        </p:txBody>
      </p:sp>
      <p:sp>
        <p:nvSpPr>
          <p:cNvPr id="6" name="Footer Placeholder 5"/>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7803BC-2272-FC46-A554-FDF7D613991E}" type="datetime1">
              <a:rPr lang="en-US" smtClean="0"/>
              <a:t>11/4/12</a:t>
            </a:fld>
            <a:endParaRPr lang="en-US"/>
          </a:p>
        </p:txBody>
      </p:sp>
      <p:sp>
        <p:nvSpPr>
          <p:cNvPr id="8" name="Footer Placeholder 7"/>
          <p:cNvSpPr>
            <a:spLocks noGrp="1"/>
          </p:cNvSpPr>
          <p:nvPr>
            <p:ph type="ftr" sz="quarter" idx="11"/>
          </p:nvPr>
        </p:nvSpPr>
        <p:spPr/>
        <p:txBody>
          <a:bodyPr/>
          <a:lstStyle/>
          <a:p>
            <a:r>
              <a:rPr lang="en-US" smtClean="0"/>
              <a:t>Ayvo Water</a:t>
            </a:r>
            <a:endParaRPr lang="en-US"/>
          </a:p>
        </p:txBody>
      </p:sp>
      <p:sp>
        <p:nvSpPr>
          <p:cNvPr id="9" name="Slide Number Placeholder 8"/>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4C4C73-BCF7-1C41-A3E4-097D004C8090}" type="datetime1">
              <a:rPr lang="en-US" smtClean="0"/>
              <a:t>11/4/12</a:t>
            </a:fld>
            <a:endParaRPr lang="en-US"/>
          </a:p>
        </p:txBody>
      </p:sp>
      <p:sp>
        <p:nvSpPr>
          <p:cNvPr id="4" name="Footer Placeholder 3"/>
          <p:cNvSpPr>
            <a:spLocks noGrp="1"/>
          </p:cNvSpPr>
          <p:nvPr>
            <p:ph type="ftr" sz="quarter" idx="11"/>
          </p:nvPr>
        </p:nvSpPr>
        <p:spPr/>
        <p:txBody>
          <a:bodyPr/>
          <a:lstStyle/>
          <a:p>
            <a:r>
              <a:rPr lang="en-US" smtClean="0"/>
              <a:t>Ayvo Water</a:t>
            </a:r>
            <a:endParaRPr lang="en-US"/>
          </a:p>
        </p:txBody>
      </p:sp>
      <p:sp>
        <p:nvSpPr>
          <p:cNvPr id="5" name="Slide Number Placeholder 4"/>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527BD-0832-C547-92DA-D44FD405D7C5}" type="datetime1">
              <a:rPr lang="en-US" smtClean="0"/>
              <a:t>11/4/12</a:t>
            </a:fld>
            <a:endParaRPr lang="en-US"/>
          </a:p>
        </p:txBody>
      </p:sp>
      <p:sp>
        <p:nvSpPr>
          <p:cNvPr id="3" name="Footer Placeholder 2"/>
          <p:cNvSpPr>
            <a:spLocks noGrp="1"/>
          </p:cNvSpPr>
          <p:nvPr>
            <p:ph type="ftr" sz="quarter" idx="11"/>
          </p:nvPr>
        </p:nvSpPr>
        <p:spPr/>
        <p:txBody>
          <a:bodyPr/>
          <a:lstStyle/>
          <a:p>
            <a:r>
              <a:rPr lang="en-US" smtClean="0"/>
              <a:t>Ayvo Water</a:t>
            </a:r>
            <a:endParaRPr lang="en-US"/>
          </a:p>
        </p:txBody>
      </p:sp>
      <p:sp>
        <p:nvSpPr>
          <p:cNvPr id="4" name="Slide Number Placeholder 3"/>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18423A-B788-624C-884F-BDBB942738B1}" type="datetime1">
              <a:rPr lang="en-US" smtClean="0"/>
              <a:t>11/4/12</a:t>
            </a:fld>
            <a:endParaRPr lang="en-US"/>
          </a:p>
        </p:txBody>
      </p:sp>
      <p:sp>
        <p:nvSpPr>
          <p:cNvPr id="6" name="Footer Placeholder 5"/>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5D440E-E915-054E-A77B-72455E917E07}" type="datetime1">
              <a:rPr lang="en-US" smtClean="0"/>
              <a:t>11/4/12</a:t>
            </a:fld>
            <a:endParaRPr lang="en-US"/>
          </a:p>
        </p:txBody>
      </p:sp>
      <p:sp>
        <p:nvSpPr>
          <p:cNvPr id="6" name="Footer Placeholder 5"/>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1E44CB4-C5AA-4BA8-B6EF-35DC1629540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229CA3-ADF9-F145-8222-92E707F4F78D}" type="datetime1">
              <a:rPr lang="en-US" smtClean="0"/>
              <a:t>11/4/12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Ayvo Water</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E44CB4-C5AA-4BA8-B6EF-35DC1629540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hyperlink" Target="http://business.library.wisc.edu/resources/kavajecz/09%20Fall/cocacolavit_pres.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676400"/>
            <a:ext cx="2133600" cy="1849520"/>
          </a:xfrm>
          <a:prstGeom prst="rect">
            <a:avLst/>
          </a:prstGeom>
        </p:spPr>
      </p:pic>
      <p:sp>
        <p:nvSpPr>
          <p:cNvPr id="2" name="Title 1"/>
          <p:cNvSpPr>
            <a:spLocks noGrp="1"/>
          </p:cNvSpPr>
          <p:nvPr>
            <p:ph type="ctrTitle"/>
          </p:nvPr>
        </p:nvSpPr>
        <p:spPr>
          <a:xfrm>
            <a:off x="6705600" y="1828800"/>
            <a:ext cx="1603248" cy="1828800"/>
          </a:xfrm>
        </p:spPr>
        <p:txBody>
          <a:bodyPr/>
          <a:lstStyle/>
          <a:p>
            <a:r>
              <a:rPr lang="en-US" b="0" dirty="0" smtClean="0">
                <a:solidFill>
                  <a:schemeClr val="bg1"/>
                </a:solidFill>
                <a:latin typeface="Arial Narrow"/>
                <a:cs typeface="Arial Narrow"/>
              </a:rPr>
              <a:t>Water</a:t>
            </a:r>
            <a:endParaRPr lang="en-US" b="0" dirty="0">
              <a:solidFill>
                <a:schemeClr val="bg1"/>
              </a:solidFill>
              <a:latin typeface="Arial Narrow"/>
              <a:cs typeface="Arial Narrow"/>
            </a:endParaRPr>
          </a:p>
        </p:txBody>
      </p:sp>
      <p:sp>
        <p:nvSpPr>
          <p:cNvPr id="3" name="Subtitle 2"/>
          <p:cNvSpPr>
            <a:spLocks noGrp="1"/>
          </p:cNvSpPr>
          <p:nvPr>
            <p:ph type="subTitle" idx="1"/>
          </p:nvPr>
        </p:nvSpPr>
        <p:spPr>
          <a:xfrm>
            <a:off x="4038600" y="3657600"/>
            <a:ext cx="4501896" cy="1752600"/>
          </a:xfrm>
        </p:spPr>
        <p:txBody>
          <a:bodyPr/>
          <a:lstStyle/>
          <a:p>
            <a:r>
              <a:rPr lang="en-US" dirty="0" smtClean="0"/>
              <a:t>Healthy Water, Healthy Life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229600" cy="4389120"/>
          </a:xfrm>
        </p:spPr>
        <p:txBody>
          <a:bodyPr>
            <a:normAutofit fontScale="92500" lnSpcReduction="20000"/>
          </a:bodyPr>
          <a:lstStyle/>
          <a:p>
            <a:r>
              <a:rPr lang="en-US" sz="2800" dirty="0" smtClean="0"/>
              <a:t>2011, total bottle sales in </a:t>
            </a:r>
            <a:r>
              <a:rPr lang="en-US" sz="2800" dirty="0"/>
              <a:t>A</a:t>
            </a:r>
            <a:r>
              <a:rPr lang="en-US" sz="2800" dirty="0" smtClean="0"/>
              <a:t>merica hit 9.1 billion gallons</a:t>
            </a:r>
          </a:p>
          <a:p>
            <a:endParaRPr lang="en-US" sz="2800" dirty="0" smtClean="0"/>
          </a:p>
          <a:p>
            <a:r>
              <a:rPr lang="en-US" sz="2800" dirty="0" smtClean="0"/>
              <a:t>222 bottles of water for each person </a:t>
            </a:r>
          </a:p>
          <a:p>
            <a:endParaRPr lang="en-US" sz="2800" dirty="0" smtClean="0"/>
          </a:p>
          <a:p>
            <a:r>
              <a:rPr lang="en-US" sz="2800" dirty="0" smtClean="0"/>
              <a:t>Water bottle sales are booming, purchases volume increased by 4.1 percent in 2011</a:t>
            </a:r>
          </a:p>
          <a:p>
            <a:endParaRPr lang="en-US" sz="2800" dirty="0" smtClean="0"/>
          </a:p>
          <a:p>
            <a:r>
              <a:rPr lang="en-US" sz="2800" dirty="0" smtClean="0"/>
              <a:t>28.9</a:t>
            </a:r>
            <a:r>
              <a:rPr lang="en-US" sz="2800" dirty="0"/>
              <a:t>% of the U.S. liquid beverage </a:t>
            </a:r>
            <a:r>
              <a:rPr lang="en-US" sz="2800" dirty="0" smtClean="0"/>
              <a:t>market</a:t>
            </a:r>
          </a:p>
          <a:p>
            <a:endParaRPr lang="en-US" sz="2800" dirty="0"/>
          </a:p>
          <a:p>
            <a:r>
              <a:rPr lang="en-US" sz="2800" dirty="0" smtClean="0">
                <a:solidFill>
                  <a:srgbClr val="000000"/>
                </a:solidFill>
              </a:rPr>
              <a:t>About </a:t>
            </a:r>
            <a:r>
              <a:rPr lang="en-US" sz="2800" dirty="0">
                <a:solidFill>
                  <a:srgbClr val="000000"/>
                </a:solidFill>
              </a:rPr>
              <a:t>25% of U.S. bottled water sold is purified municipal </a:t>
            </a:r>
            <a:r>
              <a:rPr lang="en-US" sz="2800" dirty="0" smtClean="0">
                <a:solidFill>
                  <a:srgbClr val="000000"/>
                </a:solidFill>
              </a:rPr>
              <a:t>water </a:t>
            </a:r>
            <a:endParaRPr lang="en-US" sz="2800" dirty="0">
              <a:solidFill>
                <a:srgbClr val="000000"/>
              </a:solidFill>
            </a:endParaRPr>
          </a:p>
          <a:p>
            <a:endParaRPr lang="en-US" sz="2800" dirty="0" smtClean="0"/>
          </a:p>
          <a:p>
            <a:pPr marL="0" indent="0">
              <a:buNone/>
            </a:pPr>
            <a:endParaRPr lang="en-US" sz="1800" dirty="0" smtClean="0"/>
          </a:p>
          <a:p>
            <a:endParaRPr lang="en-US" sz="1800" dirty="0"/>
          </a:p>
        </p:txBody>
      </p:sp>
      <p:sp>
        <p:nvSpPr>
          <p:cNvPr id="4" name="Rectangle 3"/>
          <p:cNvSpPr/>
          <p:nvPr/>
        </p:nvSpPr>
        <p:spPr>
          <a:xfrm>
            <a:off x="381000" y="694849"/>
            <a:ext cx="8102600" cy="707886"/>
          </a:xfrm>
          <a:prstGeom prst="rect">
            <a:avLst/>
          </a:prstGeom>
          <a:noFill/>
        </p:spPr>
        <p:txBody>
          <a:bodyPr wrap="square" lIns="91440" tIns="45720" rIns="91440" bIns="45720">
            <a:spAutoFit/>
          </a:bodyPr>
          <a:lstStyle/>
          <a:p>
            <a:pPr algn="ctr"/>
            <a:r>
              <a:rPr lang="en-US" sz="4000" dirty="0" smtClean="0">
                <a:solidFill>
                  <a:schemeClr val="tx2">
                    <a:lumMod val="60000"/>
                    <a:lumOff val="40000"/>
                  </a:schemeClr>
                </a:solidFill>
                <a:latin typeface="Century Gothic" pitchFamily="34" charset="0"/>
              </a:rPr>
              <a:t>Market Data</a:t>
            </a:r>
            <a:endParaRPr lang="en-US" sz="4000" dirty="0">
              <a:solidFill>
                <a:schemeClr val="tx2">
                  <a:lumMod val="60000"/>
                  <a:lumOff val="40000"/>
                </a:schemeClr>
              </a:solidFill>
              <a:latin typeface="Century Gothic" pitchFamily="34" charset="0"/>
            </a:endParaRPr>
          </a:p>
        </p:txBody>
      </p:sp>
      <p:sp>
        <p:nvSpPr>
          <p:cNvPr id="6" name="Footer Placeholder 5"/>
          <p:cNvSpPr>
            <a:spLocks noGrp="1"/>
          </p:cNvSpPr>
          <p:nvPr>
            <p:ph type="ftr" sz="quarter" idx="11"/>
          </p:nvPr>
        </p:nvSpPr>
        <p:spPr/>
        <p:txBody>
          <a:bodyPr/>
          <a:lstStyle/>
          <a:p>
            <a:r>
              <a:rPr lang="en-US" smtClean="0"/>
              <a:t>Ayvo Water</a:t>
            </a:r>
            <a:endParaRPr lang="en-US"/>
          </a:p>
        </p:txBody>
      </p:sp>
      <p:sp>
        <p:nvSpPr>
          <p:cNvPr id="8" name="Slide Number Placeholder 7"/>
          <p:cNvSpPr>
            <a:spLocks noGrp="1"/>
          </p:cNvSpPr>
          <p:nvPr>
            <p:ph type="sldNum" sz="quarter" idx="12"/>
          </p:nvPr>
        </p:nvSpPr>
        <p:spPr/>
        <p:txBody>
          <a:bodyPr/>
          <a:lstStyle/>
          <a:p>
            <a:fld id="{A1E44CB4-C5AA-4BA8-B6EF-35DC16295402}" type="slidenum">
              <a:rPr lang="en-US" smtClean="0"/>
              <a:pPr/>
              <a:t>10</a:t>
            </a:fld>
            <a:endParaRPr lang="en-US"/>
          </a:p>
        </p:txBody>
      </p:sp>
    </p:spTree>
    <p:extLst>
      <p:ext uri="{BB962C8B-B14F-4D97-AF65-F5344CB8AC3E}">
        <p14:creationId xmlns:p14="http://schemas.microsoft.com/office/powerpoint/2010/main" val="410455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91531"/>
            <a:ext cx="8229600" cy="1143000"/>
          </a:xfrm>
        </p:spPr>
        <p:txBody>
          <a:bodyPr/>
          <a:lstStyle/>
          <a:p>
            <a:r>
              <a:rPr lang="en-US" dirty="0" err="1" smtClean="0">
                <a:solidFill>
                  <a:schemeClr val="tx2">
                    <a:lumMod val="60000"/>
                    <a:lumOff val="40000"/>
                  </a:schemeClr>
                </a:solidFill>
                <a:latin typeface="Century Gothic" pitchFamily="34" charset="0"/>
              </a:rPr>
              <a:t>Geographics</a:t>
            </a:r>
            <a:r>
              <a:rPr lang="en-US" dirty="0" smtClean="0">
                <a:solidFill>
                  <a:schemeClr val="tx2">
                    <a:lumMod val="60000"/>
                    <a:lumOff val="40000"/>
                  </a:schemeClr>
                </a:solidFill>
              </a:rPr>
              <a:t> </a:t>
            </a:r>
            <a:endParaRPr lang="en-US" dirty="0">
              <a:solidFill>
                <a:schemeClr val="tx2">
                  <a:lumMod val="60000"/>
                  <a:lumOff val="40000"/>
                </a:schemeClr>
              </a:solidFill>
            </a:endParaRPr>
          </a:p>
        </p:txBody>
      </p:sp>
      <p:sp>
        <p:nvSpPr>
          <p:cNvPr id="5" name="Content Placeholder 4"/>
          <p:cNvSpPr>
            <a:spLocks noGrp="1"/>
          </p:cNvSpPr>
          <p:nvPr>
            <p:ph idx="1"/>
          </p:nvPr>
        </p:nvSpPr>
        <p:spPr/>
        <p:txBody>
          <a:bodyPr/>
          <a:lstStyle/>
          <a:p>
            <a:pPr marL="0" indent="0">
              <a:buNone/>
            </a:pPr>
            <a:r>
              <a:rPr lang="en-US" sz="2000" b="1" dirty="0" smtClean="0"/>
              <a:t> </a:t>
            </a:r>
            <a:r>
              <a:rPr lang="en-US" sz="2000" dirty="0" smtClean="0">
                <a:latin typeface="Century Gothic" pitchFamily="34" charset="0"/>
              </a:rPr>
              <a:t>American cities with the worst drinking water:</a:t>
            </a:r>
          </a:p>
          <a:p>
            <a:pPr marL="0" indent="0">
              <a:buNone/>
            </a:pPr>
            <a:endParaRPr lang="en-US" sz="2000" dirty="0">
              <a:latin typeface="Century Gothic" pitchFamily="34" charset="0"/>
            </a:endParaRPr>
          </a:p>
          <a:p>
            <a:pPr lvl="1"/>
            <a:r>
              <a:rPr lang="en-US" sz="2000" dirty="0" smtClean="0">
                <a:latin typeface="Century Gothic" pitchFamily="34" charset="0"/>
              </a:rPr>
              <a:t>9</a:t>
            </a:r>
            <a:r>
              <a:rPr lang="en-US" sz="2000" dirty="0">
                <a:latin typeface="Century Gothic" pitchFamily="34" charset="0"/>
              </a:rPr>
              <a:t>. San </a:t>
            </a:r>
            <a:r>
              <a:rPr lang="en-US" sz="2000" dirty="0" smtClean="0">
                <a:latin typeface="Century Gothic" pitchFamily="34" charset="0"/>
              </a:rPr>
              <a:t>Diego</a:t>
            </a:r>
          </a:p>
          <a:p>
            <a:pPr lvl="1"/>
            <a:r>
              <a:rPr lang="en-US" sz="2000" dirty="0">
                <a:latin typeface="Century Gothic" pitchFamily="34" charset="0"/>
              </a:rPr>
              <a:t>8. North Las </a:t>
            </a:r>
            <a:r>
              <a:rPr lang="en-US" sz="2000" dirty="0" smtClean="0">
                <a:latin typeface="Century Gothic" pitchFamily="34" charset="0"/>
              </a:rPr>
              <a:t>Vegas</a:t>
            </a:r>
          </a:p>
          <a:p>
            <a:pPr lvl="1"/>
            <a:r>
              <a:rPr lang="en-US" sz="2000" dirty="0">
                <a:latin typeface="Century Gothic" pitchFamily="34" charset="0"/>
              </a:rPr>
              <a:t>7. </a:t>
            </a:r>
            <a:r>
              <a:rPr lang="en-US" sz="2000" dirty="0" smtClean="0">
                <a:latin typeface="Century Gothic" pitchFamily="34" charset="0"/>
              </a:rPr>
              <a:t>Omaha</a:t>
            </a:r>
          </a:p>
          <a:p>
            <a:pPr lvl="1"/>
            <a:r>
              <a:rPr lang="en-US" sz="2000" dirty="0" smtClean="0">
                <a:latin typeface="Century Gothic" pitchFamily="34" charset="0"/>
              </a:rPr>
              <a:t>6</a:t>
            </a:r>
            <a:r>
              <a:rPr lang="en-US" sz="2000" dirty="0">
                <a:latin typeface="Century Gothic" pitchFamily="34" charset="0"/>
              </a:rPr>
              <a:t>. </a:t>
            </a:r>
            <a:r>
              <a:rPr lang="en-US" sz="2000" dirty="0" smtClean="0">
                <a:latin typeface="Century Gothic" pitchFamily="34" charset="0"/>
              </a:rPr>
              <a:t>Houston</a:t>
            </a:r>
          </a:p>
          <a:p>
            <a:pPr lvl="1"/>
            <a:r>
              <a:rPr lang="en-US" sz="2000" dirty="0">
                <a:latin typeface="Century Gothic" pitchFamily="34" charset="0"/>
              </a:rPr>
              <a:t>5. </a:t>
            </a:r>
            <a:r>
              <a:rPr lang="en-US" sz="2000" dirty="0" smtClean="0">
                <a:latin typeface="Century Gothic" pitchFamily="34" charset="0"/>
              </a:rPr>
              <a:t>Reno</a:t>
            </a:r>
            <a:r>
              <a:rPr lang="en-US" sz="2000" dirty="0">
                <a:latin typeface="Century Gothic" pitchFamily="34" charset="0"/>
              </a:rPr>
              <a:t> </a:t>
            </a:r>
            <a:endParaRPr lang="en-US" sz="2000" dirty="0" smtClean="0">
              <a:latin typeface="Century Gothic" pitchFamily="34" charset="0"/>
            </a:endParaRPr>
          </a:p>
          <a:p>
            <a:pPr lvl="1"/>
            <a:r>
              <a:rPr lang="en-US" sz="2000" dirty="0" smtClean="0">
                <a:latin typeface="Century Gothic" pitchFamily="34" charset="0"/>
              </a:rPr>
              <a:t>4. Riverside </a:t>
            </a:r>
            <a:r>
              <a:rPr lang="en-US" sz="2000" dirty="0">
                <a:latin typeface="Century Gothic" pitchFamily="34" charset="0"/>
              </a:rPr>
              <a:t>County, Calif. </a:t>
            </a:r>
            <a:endParaRPr lang="en-US" sz="2000" dirty="0" smtClean="0">
              <a:latin typeface="Century Gothic" pitchFamily="34" charset="0"/>
            </a:endParaRPr>
          </a:p>
          <a:p>
            <a:pPr lvl="1"/>
            <a:r>
              <a:rPr lang="en-US" sz="2000" dirty="0">
                <a:latin typeface="Century Gothic" pitchFamily="34" charset="0"/>
              </a:rPr>
              <a:t>3. Las </a:t>
            </a:r>
            <a:r>
              <a:rPr lang="en-US" sz="2000" dirty="0" smtClean="0">
                <a:latin typeface="Century Gothic" pitchFamily="34" charset="0"/>
              </a:rPr>
              <a:t>Vegas</a:t>
            </a:r>
          </a:p>
          <a:p>
            <a:pPr lvl="1"/>
            <a:r>
              <a:rPr lang="en-US" sz="2000" dirty="0">
                <a:latin typeface="Century Gothic" pitchFamily="34" charset="0"/>
              </a:rPr>
              <a:t>2. Riverside, Calif. </a:t>
            </a:r>
            <a:endParaRPr lang="en-US" sz="2000" dirty="0" smtClean="0">
              <a:latin typeface="Century Gothic" pitchFamily="34" charset="0"/>
            </a:endParaRPr>
          </a:p>
          <a:p>
            <a:pPr lvl="1"/>
            <a:r>
              <a:rPr lang="en-US" sz="2000" dirty="0">
                <a:latin typeface="Century Gothic" pitchFamily="34" charset="0"/>
              </a:rPr>
              <a:t>1. Pensacola, Fla</a:t>
            </a:r>
            <a:r>
              <a:rPr lang="en-US" sz="2000" dirty="0" smtClean="0">
                <a:latin typeface="Century Gothic" pitchFamily="34" charset="0"/>
              </a:rPr>
              <a:t>.</a:t>
            </a:r>
          </a:p>
          <a:p>
            <a:endParaRPr lang="en-US" sz="1600" b="1" dirty="0" smtClean="0"/>
          </a:p>
          <a:p>
            <a:endParaRPr lang="en-US" sz="1600" b="1" dirty="0"/>
          </a:p>
          <a:p>
            <a:endParaRPr lang="en-US" sz="1600" b="1" dirty="0" smtClean="0"/>
          </a:p>
          <a:p>
            <a:endParaRPr lang="en-US" sz="1600" b="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Ayvo Water</a:t>
            </a:r>
            <a:endParaRPr lang="en-US"/>
          </a:p>
        </p:txBody>
      </p:sp>
      <p:sp>
        <p:nvSpPr>
          <p:cNvPr id="8" name="Slide Number Placeholder 7"/>
          <p:cNvSpPr>
            <a:spLocks noGrp="1"/>
          </p:cNvSpPr>
          <p:nvPr>
            <p:ph type="sldNum" sz="quarter" idx="12"/>
          </p:nvPr>
        </p:nvSpPr>
        <p:spPr/>
        <p:txBody>
          <a:bodyPr/>
          <a:lstStyle/>
          <a:p>
            <a:fld id="{A1E44CB4-C5AA-4BA8-B6EF-35DC16295402}" type="slidenum">
              <a:rPr lang="en-US" smtClean="0"/>
              <a:pPr/>
              <a:t>11</a:t>
            </a:fld>
            <a:endParaRPr lang="en-US"/>
          </a:p>
        </p:txBody>
      </p:sp>
    </p:spTree>
    <p:extLst>
      <p:ext uri="{BB962C8B-B14F-4D97-AF65-F5344CB8AC3E}">
        <p14:creationId xmlns:p14="http://schemas.microsoft.com/office/powerpoint/2010/main" val="167935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 Shot 2012-10-27 at 12.57.30 PM.png"/>
          <p:cNvPicPr>
            <a:picLocks noGrp="1" noChangeAspect="1"/>
          </p:cNvPicPr>
          <p:nvPr>
            <p:ph idx="1"/>
          </p:nvPr>
        </p:nvPicPr>
        <p:blipFill>
          <a:blip r:embed="rId3">
            <a:extLst>
              <a:ext uri="{28A0092B-C50C-407E-A947-70E740481C1C}">
                <a14:useLocalDpi xmlns:a14="http://schemas.microsoft.com/office/drawing/2010/main" val="0"/>
              </a:ext>
            </a:extLst>
          </a:blip>
          <a:srcRect l="98" r="98"/>
          <a:stretch>
            <a:fillRect/>
          </a:stretch>
        </p:blipFill>
        <p:spPr>
          <a:xfrm>
            <a:off x="0" y="609600"/>
            <a:ext cx="9060686" cy="5867400"/>
          </a:xfrm>
        </p:spPr>
      </p:pic>
      <p:sp>
        <p:nvSpPr>
          <p:cNvPr id="14" name="Rectangle 13"/>
          <p:cNvSpPr/>
          <p:nvPr/>
        </p:nvSpPr>
        <p:spPr>
          <a:xfrm>
            <a:off x="1371599" y="-152400"/>
            <a:ext cx="6421521" cy="923330"/>
          </a:xfrm>
          <a:prstGeom prst="rect">
            <a:avLst/>
          </a:prstGeom>
          <a:noFill/>
          <a:ln>
            <a:noFill/>
          </a:ln>
        </p:spPr>
        <p:txBody>
          <a:bodyPr wrap="square" lIns="91440" tIns="45720" rIns="91440" bIns="45720">
            <a:spAutoFit/>
          </a:bodyPr>
          <a:lstStyle/>
          <a:p>
            <a:pPr algn="ctr"/>
            <a:r>
              <a:rPr lang="en-US" sz="5400" dirty="0" smtClean="0">
                <a:solidFill>
                  <a:schemeClr val="tx2">
                    <a:lumMod val="60000"/>
                    <a:lumOff val="40000"/>
                  </a:schemeClr>
                </a:solidFill>
                <a:latin typeface="Century Gothic" pitchFamily="34" charset="0"/>
              </a:rPr>
              <a:t>Filter   Competitors</a:t>
            </a:r>
            <a:endParaRPr lang="en-US" sz="5400" dirty="0">
              <a:solidFill>
                <a:schemeClr val="tx2">
                  <a:lumMod val="60000"/>
                  <a:lumOff val="40000"/>
                </a:schemeClr>
              </a:solidFill>
              <a:latin typeface="Century Gothic" pitchFamily="34" charset="0"/>
            </a:endParaRPr>
          </a:p>
        </p:txBody>
      </p:sp>
      <p:sp>
        <p:nvSpPr>
          <p:cNvPr id="3" name="Footer Placeholder 2"/>
          <p:cNvSpPr>
            <a:spLocks noGrp="1"/>
          </p:cNvSpPr>
          <p:nvPr>
            <p:ph type="ftr" sz="quarter" idx="11"/>
          </p:nvPr>
        </p:nvSpPr>
        <p:spPr>
          <a:xfrm>
            <a:off x="2971800" y="6324600"/>
            <a:ext cx="3352800" cy="365125"/>
          </a:xfrm>
        </p:spPr>
        <p:txBody>
          <a:bodyPr/>
          <a:lstStyle/>
          <a:p>
            <a:r>
              <a:rPr lang="en-US" dirty="0" err="1" smtClean="0"/>
              <a:t>Ayvo</a:t>
            </a:r>
            <a:r>
              <a:rPr lang="en-US" dirty="0" smtClean="0"/>
              <a:t> Water</a:t>
            </a:r>
            <a:endParaRPr lang="en-US" dirty="0"/>
          </a:p>
        </p:txBody>
      </p:sp>
      <p:sp>
        <p:nvSpPr>
          <p:cNvPr id="5" name="Slide Number Placeholder 4"/>
          <p:cNvSpPr>
            <a:spLocks noGrp="1"/>
          </p:cNvSpPr>
          <p:nvPr>
            <p:ph type="sldNum" sz="quarter" idx="12"/>
          </p:nvPr>
        </p:nvSpPr>
        <p:spPr/>
        <p:txBody>
          <a:bodyPr/>
          <a:lstStyle/>
          <a:p>
            <a:fld id="{A1E44CB4-C5AA-4BA8-B6EF-35DC16295402}" type="slidenum">
              <a:rPr lang="en-US" smtClean="0"/>
              <a:pPr/>
              <a:t>12</a:t>
            </a:fld>
            <a:endParaRPr lang="en-US" dirty="0"/>
          </a:p>
        </p:txBody>
      </p:sp>
      <p:sp>
        <p:nvSpPr>
          <p:cNvPr id="4" name="TextBox 3"/>
          <p:cNvSpPr txBox="1"/>
          <p:nvPr/>
        </p:nvSpPr>
        <p:spPr>
          <a:xfrm>
            <a:off x="381000" y="6477000"/>
            <a:ext cx="3200400" cy="276999"/>
          </a:xfrm>
          <a:prstGeom prst="rect">
            <a:avLst/>
          </a:prstGeom>
          <a:noFill/>
        </p:spPr>
        <p:txBody>
          <a:bodyPr wrap="square" rtlCol="0">
            <a:spAutoFit/>
          </a:bodyPr>
          <a:lstStyle/>
          <a:p>
            <a:r>
              <a:rPr lang="en-US" sz="1200" dirty="0" smtClean="0"/>
              <a:t>Source: </a:t>
            </a:r>
            <a:r>
              <a:rPr lang="en-US" sz="1200" dirty="0" err="1" smtClean="0"/>
              <a:t>waterfiltercomparisons.com</a:t>
            </a:r>
            <a:endParaRPr lang="en-US" sz="1200" dirty="0"/>
          </a:p>
        </p:txBody>
      </p:sp>
    </p:spTree>
    <p:extLst>
      <p:ext uri="{BB962C8B-B14F-4D97-AF65-F5344CB8AC3E}">
        <p14:creationId xmlns:p14="http://schemas.microsoft.com/office/powerpoint/2010/main" val="248592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74353" y="1935163"/>
            <a:ext cx="7195294" cy="4389437"/>
          </a:xfrm>
        </p:spPr>
      </p:pic>
      <p:sp>
        <p:nvSpPr>
          <p:cNvPr id="7" name="Rectangle 6"/>
          <p:cNvSpPr/>
          <p:nvPr/>
        </p:nvSpPr>
        <p:spPr>
          <a:xfrm>
            <a:off x="914400" y="762000"/>
            <a:ext cx="6726521" cy="923330"/>
          </a:xfrm>
          <a:prstGeom prst="rect">
            <a:avLst/>
          </a:prstGeom>
          <a:noFill/>
        </p:spPr>
        <p:txBody>
          <a:bodyPr wrap="none" lIns="91440" tIns="45720" rIns="91440" bIns="45720">
            <a:spAutoFit/>
          </a:bodyPr>
          <a:lstStyle/>
          <a:p>
            <a:pPr algn="ctr"/>
            <a:r>
              <a:rPr lang="en-US" sz="5400" dirty="0" smtClean="0">
                <a:solidFill>
                  <a:schemeClr val="bg2">
                    <a:lumMod val="50000"/>
                  </a:schemeClr>
                </a:solidFill>
                <a:latin typeface="Century Gothic" pitchFamily="34" charset="0"/>
              </a:rPr>
              <a:t>Water  Competitors</a:t>
            </a:r>
            <a:endParaRPr lang="en-US" sz="5400" dirty="0">
              <a:solidFill>
                <a:schemeClr val="bg2">
                  <a:lumMod val="50000"/>
                </a:schemeClr>
              </a:solidFill>
              <a:latin typeface="Century Gothic" pitchFamily="34" charset="0"/>
            </a:endParaRPr>
          </a:p>
        </p:txBody>
      </p:sp>
      <p:sp>
        <p:nvSpPr>
          <p:cNvPr id="3" name="Footer Placeholder 2"/>
          <p:cNvSpPr>
            <a:spLocks noGrp="1"/>
          </p:cNvSpPr>
          <p:nvPr>
            <p:ph type="ftr" sz="quarter" idx="11"/>
          </p:nvPr>
        </p:nvSpPr>
        <p:spPr/>
        <p:txBody>
          <a:bodyPr/>
          <a:lstStyle/>
          <a:p>
            <a:r>
              <a:rPr lang="en-US" dirty="0" err="1" smtClean="0"/>
              <a:t>Ayvo</a:t>
            </a:r>
            <a:r>
              <a:rPr lang="en-US" dirty="0" smtClean="0"/>
              <a:t> Water</a:t>
            </a:r>
            <a:endParaRPr lang="en-US" dirty="0"/>
          </a:p>
        </p:txBody>
      </p:sp>
      <p:sp>
        <p:nvSpPr>
          <p:cNvPr id="5" name="Slide Number Placeholder 4"/>
          <p:cNvSpPr>
            <a:spLocks noGrp="1"/>
          </p:cNvSpPr>
          <p:nvPr>
            <p:ph type="sldNum" sz="quarter" idx="12"/>
          </p:nvPr>
        </p:nvSpPr>
        <p:spPr/>
        <p:txBody>
          <a:bodyPr/>
          <a:lstStyle/>
          <a:p>
            <a:fld id="{A1E44CB4-C5AA-4BA8-B6EF-35DC16295402}" type="slidenum">
              <a:rPr lang="en-US" smtClean="0"/>
              <a:pPr/>
              <a:t>13</a:t>
            </a:fld>
            <a:endParaRPr lang="en-US"/>
          </a:p>
        </p:txBody>
      </p:sp>
      <p:sp>
        <p:nvSpPr>
          <p:cNvPr id="8" name="Rectangle 7"/>
          <p:cNvSpPr/>
          <p:nvPr/>
        </p:nvSpPr>
        <p:spPr>
          <a:xfrm>
            <a:off x="152400" y="6477000"/>
            <a:ext cx="2194694" cy="261610"/>
          </a:xfrm>
          <a:prstGeom prst="rect">
            <a:avLst/>
          </a:prstGeom>
        </p:spPr>
        <p:txBody>
          <a:bodyPr wrap="none">
            <a:spAutoFit/>
          </a:bodyPr>
          <a:lstStyle/>
          <a:p>
            <a:r>
              <a:rPr lang="en-US" sz="1100" dirty="0" smtClean="0"/>
              <a:t>Source: </a:t>
            </a:r>
            <a:r>
              <a:rPr lang="en-US" sz="1100" dirty="0" err="1" smtClean="0"/>
              <a:t>business.library.wisc.edu</a:t>
            </a:r>
            <a:endParaRPr lang="en-US" sz="1100" dirty="0"/>
          </a:p>
        </p:txBody>
      </p:sp>
    </p:spTree>
    <p:extLst>
      <p:ext uri="{BB962C8B-B14F-4D97-AF65-F5344CB8AC3E}">
        <p14:creationId xmlns:p14="http://schemas.microsoft.com/office/powerpoint/2010/main" val="34544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1143000"/>
          </a:xfrm>
        </p:spPr>
        <p:txBody>
          <a:bodyPr/>
          <a:lstStyle/>
          <a:p>
            <a:r>
              <a:rPr lang="en-US" dirty="0">
                <a:solidFill>
                  <a:srgbClr val="21B2C9"/>
                </a:solidFill>
                <a:latin typeface="Calibri" charset="0"/>
              </a:rPr>
              <a:t>Go To Market Strategy</a:t>
            </a:r>
          </a:p>
        </p:txBody>
      </p:sp>
      <p:sp>
        <p:nvSpPr>
          <p:cNvPr id="3" name="Content Placeholder 2"/>
          <p:cNvSpPr>
            <a:spLocks noGrp="1"/>
          </p:cNvSpPr>
          <p:nvPr>
            <p:ph idx="1"/>
          </p:nvPr>
        </p:nvSpPr>
        <p:spPr>
          <a:xfrm>
            <a:off x="457200" y="1524000"/>
            <a:ext cx="8229600" cy="4389120"/>
          </a:xfrm>
        </p:spPr>
        <p:txBody>
          <a:bodyPr>
            <a:normAutofit lnSpcReduction="10000"/>
          </a:bodyPr>
          <a:lstStyle/>
          <a:p>
            <a:pPr marL="460375" indent="-460375" fontAlgn="auto">
              <a:lnSpc>
                <a:spcPct val="90000"/>
              </a:lnSpc>
              <a:spcAft>
                <a:spcPts val="0"/>
              </a:spcAft>
              <a:buClr>
                <a:schemeClr val="accent3"/>
              </a:buClr>
              <a:buSzPct val="80000"/>
              <a:buFont typeface="Wingdings" pitchFamily="2" charset="2"/>
              <a:buChar char="q"/>
              <a:defRPr/>
            </a:pPr>
            <a:r>
              <a:rPr lang="en-US" sz="1900" dirty="0" smtClean="0">
                <a:ea typeface="+mn-ea"/>
              </a:rPr>
              <a:t>Initial Target partners and customers</a:t>
            </a:r>
          </a:p>
          <a:p>
            <a:pPr marL="826135" lvl="1" indent="-460375" fontAlgn="auto">
              <a:lnSpc>
                <a:spcPct val="90000"/>
              </a:lnSpc>
              <a:spcAft>
                <a:spcPts val="0"/>
              </a:spcAft>
              <a:buSzPct val="80000"/>
              <a:buFont typeface="Wingdings" pitchFamily="2" charset="2"/>
              <a:buChar char="Ø"/>
              <a:defRPr/>
            </a:pPr>
            <a:r>
              <a:rPr lang="en-US" sz="1700" dirty="0" smtClean="0">
                <a:solidFill>
                  <a:schemeClr val="tx1">
                    <a:lumMod val="75000"/>
                    <a:lumOff val="25000"/>
                  </a:schemeClr>
                </a:solidFill>
                <a:ea typeface="+mn-ea"/>
              </a:rPr>
              <a:t>Athletes, Vitamin </a:t>
            </a:r>
            <a:r>
              <a:rPr lang="en-US" sz="1700" dirty="0" err="1" smtClean="0">
                <a:solidFill>
                  <a:schemeClr val="tx1">
                    <a:lumMod val="75000"/>
                    <a:lumOff val="25000"/>
                  </a:schemeClr>
                </a:solidFill>
                <a:ea typeface="+mn-ea"/>
              </a:rPr>
              <a:t>Deficients</a:t>
            </a:r>
            <a:r>
              <a:rPr lang="en-US" sz="1700" dirty="0" smtClean="0">
                <a:solidFill>
                  <a:schemeClr val="tx1">
                    <a:lumMod val="75000"/>
                    <a:lumOff val="25000"/>
                  </a:schemeClr>
                </a:solidFill>
                <a:ea typeface="+mn-ea"/>
              </a:rPr>
              <a:t>’, and elderly </a:t>
            </a:r>
          </a:p>
          <a:p>
            <a:pPr marL="826135" lvl="1" indent="-460375" fontAlgn="auto">
              <a:lnSpc>
                <a:spcPct val="90000"/>
              </a:lnSpc>
              <a:spcAft>
                <a:spcPts val="0"/>
              </a:spcAft>
              <a:buSzPct val="80000"/>
              <a:buFont typeface="Wingdings" pitchFamily="2" charset="2"/>
              <a:buChar char="Ø"/>
              <a:defRPr/>
            </a:pPr>
            <a:r>
              <a:rPr lang="en-US" sz="1700" dirty="0" smtClean="0">
                <a:solidFill>
                  <a:schemeClr val="tx1">
                    <a:lumMod val="75000"/>
                    <a:lumOff val="25000"/>
                  </a:schemeClr>
                </a:solidFill>
                <a:ea typeface="+mn-ea"/>
              </a:rPr>
              <a:t>Gyms and health stores. The retailers we are targeting are GNC, Academy and several other retailers. Gyms such as Lifetime Fitness.</a:t>
            </a:r>
          </a:p>
          <a:p>
            <a:pPr marL="460375" indent="-460375" fontAlgn="auto">
              <a:lnSpc>
                <a:spcPct val="90000"/>
              </a:lnSpc>
              <a:spcAft>
                <a:spcPts val="0"/>
              </a:spcAft>
              <a:buClr>
                <a:schemeClr val="accent3"/>
              </a:buClr>
              <a:buSzPct val="80000"/>
              <a:buFont typeface="Wingdings" pitchFamily="2" charset="2"/>
              <a:buChar char="q"/>
              <a:defRPr/>
            </a:pPr>
            <a:r>
              <a:rPr lang="en-US" sz="1900" dirty="0" smtClean="0">
                <a:ea typeface="+mn-ea"/>
              </a:rPr>
              <a:t>How do we reach these customers and partners?</a:t>
            </a:r>
          </a:p>
          <a:p>
            <a:pPr marL="826135" lvl="1" indent="-460375" fontAlgn="auto">
              <a:lnSpc>
                <a:spcPct val="90000"/>
              </a:lnSpc>
              <a:spcAft>
                <a:spcPts val="0"/>
              </a:spcAft>
              <a:buSzPct val="80000"/>
              <a:buFont typeface="Wingdings" pitchFamily="2" charset="2"/>
              <a:buChar char="Ø"/>
              <a:defRPr/>
            </a:pPr>
            <a:r>
              <a:rPr lang="en-US" sz="1700" dirty="0" smtClean="0">
                <a:ea typeface="+mn-ea"/>
              </a:rPr>
              <a:t>Positioning  - BEST IN CLASS</a:t>
            </a:r>
          </a:p>
          <a:p>
            <a:pPr marL="1100455" lvl="2" indent="-460375" fontAlgn="auto">
              <a:lnSpc>
                <a:spcPct val="90000"/>
              </a:lnSpc>
              <a:spcAft>
                <a:spcPts val="0"/>
              </a:spcAft>
              <a:buSzPct val="80000"/>
              <a:buFont typeface="Wingdings" pitchFamily="2" charset="2"/>
              <a:buChar char="Ø"/>
              <a:defRPr/>
            </a:pPr>
            <a:r>
              <a:rPr lang="en-US" sz="1600" dirty="0" smtClean="0">
                <a:solidFill>
                  <a:schemeClr val="tx1">
                    <a:lumMod val="65000"/>
                    <a:lumOff val="35000"/>
                  </a:schemeClr>
                </a:solidFill>
                <a:ea typeface="+mn-ea"/>
              </a:rPr>
              <a:t>Healthy water available anywhere and anytime – BEST IN CLASS</a:t>
            </a:r>
          </a:p>
          <a:p>
            <a:pPr marL="826135" lvl="1" indent="-460375" fontAlgn="auto">
              <a:lnSpc>
                <a:spcPct val="90000"/>
              </a:lnSpc>
              <a:spcAft>
                <a:spcPts val="0"/>
              </a:spcAft>
              <a:buSzPct val="80000"/>
              <a:buFont typeface="Wingdings" pitchFamily="2" charset="2"/>
              <a:buChar char="Ø"/>
              <a:defRPr/>
            </a:pPr>
            <a:r>
              <a:rPr lang="en-US" sz="1700" dirty="0" smtClean="0">
                <a:ea typeface="+mn-ea"/>
              </a:rPr>
              <a:t> Marketing and PR – GENERATE BUZZ</a:t>
            </a:r>
          </a:p>
          <a:p>
            <a:pPr marL="1100455" lvl="2" indent="-460375" fontAlgn="auto">
              <a:lnSpc>
                <a:spcPct val="90000"/>
              </a:lnSpc>
              <a:spcAft>
                <a:spcPts val="0"/>
              </a:spcAft>
              <a:buSzPct val="80000"/>
              <a:buFont typeface="Wingdings" pitchFamily="2" charset="2"/>
              <a:buChar char="Ø"/>
              <a:defRPr/>
            </a:pPr>
            <a:r>
              <a:rPr lang="en-US" sz="1600" dirty="0" smtClean="0">
                <a:gradFill>
                  <a:gsLst>
                    <a:gs pos="0">
                      <a:srgbClr val="292929">
                        <a:lumMod val="90000"/>
                        <a:lumOff val="10000"/>
                      </a:srgbClr>
                    </a:gs>
                    <a:gs pos="86000">
                      <a:srgbClr val="292929">
                        <a:lumMod val="90000"/>
                        <a:lumOff val="10000"/>
                      </a:srgbClr>
                    </a:gs>
                  </a:gsLst>
                  <a:lin ang="5400000" scaled="0"/>
                </a:gradFill>
                <a:ea typeface="+mn-ea"/>
              </a:rPr>
              <a:t>Website SEO/SEM</a:t>
            </a:r>
          </a:p>
          <a:p>
            <a:pPr marL="1100455" lvl="2" indent="-460375" fontAlgn="auto">
              <a:lnSpc>
                <a:spcPct val="90000"/>
              </a:lnSpc>
              <a:spcAft>
                <a:spcPts val="0"/>
              </a:spcAft>
              <a:buSzPct val="80000"/>
              <a:buFont typeface="Wingdings" pitchFamily="2" charset="2"/>
              <a:buChar char="Ø"/>
              <a:defRPr/>
            </a:pPr>
            <a:r>
              <a:rPr lang="en-US" sz="1600" dirty="0" smtClean="0">
                <a:gradFill>
                  <a:gsLst>
                    <a:gs pos="0">
                      <a:srgbClr val="292929">
                        <a:lumMod val="90000"/>
                        <a:lumOff val="10000"/>
                      </a:srgbClr>
                    </a:gs>
                    <a:gs pos="86000">
                      <a:srgbClr val="292929">
                        <a:lumMod val="90000"/>
                        <a:lumOff val="10000"/>
                      </a:srgbClr>
                    </a:gs>
                  </a:gsLst>
                  <a:lin ang="5400000" scaled="0"/>
                </a:gradFill>
                <a:ea typeface="+mn-ea"/>
              </a:rPr>
              <a:t>Tech sites/blogs</a:t>
            </a:r>
          </a:p>
          <a:p>
            <a:pPr marL="1100455" lvl="2" indent="-460375" fontAlgn="auto">
              <a:lnSpc>
                <a:spcPct val="90000"/>
              </a:lnSpc>
              <a:spcAft>
                <a:spcPts val="0"/>
              </a:spcAft>
              <a:buSzPct val="80000"/>
              <a:buFont typeface="Wingdings" pitchFamily="2" charset="2"/>
              <a:buChar char="Ø"/>
              <a:defRPr/>
            </a:pPr>
            <a:r>
              <a:rPr lang="en-US" sz="1600" dirty="0" smtClean="0">
                <a:gradFill>
                  <a:gsLst>
                    <a:gs pos="0">
                      <a:srgbClr val="292929">
                        <a:lumMod val="90000"/>
                        <a:lumOff val="10000"/>
                      </a:srgbClr>
                    </a:gs>
                    <a:gs pos="86000">
                      <a:srgbClr val="292929">
                        <a:lumMod val="90000"/>
                        <a:lumOff val="10000"/>
                      </a:srgbClr>
                    </a:gs>
                  </a:gsLst>
                  <a:lin ang="5400000" scaled="0"/>
                </a:gradFill>
                <a:ea typeface="+mn-ea"/>
              </a:rPr>
              <a:t>Industry magazines</a:t>
            </a:r>
          </a:p>
          <a:p>
            <a:pPr marL="1100455" lvl="2" indent="-460375" fontAlgn="auto">
              <a:lnSpc>
                <a:spcPct val="90000"/>
              </a:lnSpc>
              <a:spcAft>
                <a:spcPts val="0"/>
              </a:spcAft>
              <a:buSzPct val="80000"/>
              <a:buFont typeface="Wingdings" pitchFamily="2" charset="2"/>
              <a:buChar char="Ø"/>
              <a:defRPr/>
            </a:pPr>
            <a:r>
              <a:rPr lang="en-US" sz="1600" dirty="0" smtClean="0">
                <a:gradFill>
                  <a:gsLst>
                    <a:gs pos="0">
                      <a:srgbClr val="292929">
                        <a:lumMod val="90000"/>
                        <a:lumOff val="10000"/>
                      </a:srgbClr>
                    </a:gs>
                    <a:gs pos="86000">
                      <a:srgbClr val="292929">
                        <a:lumMod val="90000"/>
                        <a:lumOff val="10000"/>
                      </a:srgbClr>
                    </a:gs>
                  </a:gsLst>
                  <a:lin ang="5400000" scaled="0"/>
                </a:gradFill>
              </a:rPr>
              <a:t>Endorsements</a:t>
            </a:r>
            <a:endParaRPr lang="en-US" sz="1600" dirty="0" smtClean="0">
              <a:gradFill>
                <a:gsLst>
                  <a:gs pos="0">
                    <a:srgbClr val="292929">
                      <a:lumMod val="90000"/>
                      <a:lumOff val="10000"/>
                    </a:srgbClr>
                  </a:gs>
                  <a:gs pos="86000">
                    <a:srgbClr val="292929">
                      <a:lumMod val="90000"/>
                      <a:lumOff val="10000"/>
                    </a:srgbClr>
                  </a:gs>
                </a:gsLst>
                <a:lin ang="5400000" scaled="0"/>
              </a:gradFill>
              <a:ea typeface="+mn-ea"/>
            </a:endParaRPr>
          </a:p>
          <a:p>
            <a:pPr marL="826135" lvl="1" indent="-460375" fontAlgn="auto">
              <a:lnSpc>
                <a:spcPct val="90000"/>
              </a:lnSpc>
              <a:spcAft>
                <a:spcPts val="0"/>
              </a:spcAft>
              <a:buSzPct val="80000"/>
              <a:buFont typeface="Wingdings" pitchFamily="2" charset="2"/>
              <a:buChar char="Ø"/>
              <a:defRPr/>
            </a:pPr>
            <a:r>
              <a:rPr lang="en-US" sz="1900" dirty="0" smtClean="0">
                <a:ea typeface="+mn-ea"/>
              </a:rPr>
              <a:t>Channels – THREE PRONGED APPROCH</a:t>
            </a:r>
          </a:p>
          <a:p>
            <a:pPr marL="1100455" lvl="2" indent="-460375" fontAlgn="auto">
              <a:lnSpc>
                <a:spcPct val="90000"/>
              </a:lnSpc>
              <a:spcAft>
                <a:spcPts val="0"/>
              </a:spcAft>
              <a:buSzPct val="80000"/>
              <a:buFont typeface="Wingdings" pitchFamily="2" charset="2"/>
              <a:buChar char="Ø"/>
              <a:defRPr/>
            </a:pPr>
            <a:r>
              <a:rPr lang="en-US" dirty="0" smtClean="0">
                <a:solidFill>
                  <a:schemeClr val="tx1">
                    <a:lumMod val="65000"/>
                    <a:lumOff val="35000"/>
                  </a:schemeClr>
                </a:solidFill>
                <a:ea typeface="+mn-ea"/>
              </a:rPr>
              <a:t>Direct Sales</a:t>
            </a:r>
          </a:p>
          <a:p>
            <a:pPr marL="1100455" lvl="2" indent="-460375" fontAlgn="auto">
              <a:lnSpc>
                <a:spcPct val="90000"/>
              </a:lnSpc>
              <a:spcAft>
                <a:spcPts val="0"/>
              </a:spcAft>
              <a:buSzPct val="80000"/>
              <a:buFont typeface="Wingdings" pitchFamily="2" charset="2"/>
              <a:buChar char="Ø"/>
              <a:defRPr/>
            </a:pPr>
            <a:r>
              <a:rPr lang="en-US" dirty="0" smtClean="0">
                <a:solidFill>
                  <a:schemeClr val="tx1">
                    <a:lumMod val="65000"/>
                    <a:lumOff val="35000"/>
                  </a:schemeClr>
                </a:solidFill>
                <a:ea typeface="+mn-ea"/>
              </a:rPr>
              <a:t>Partnership </a:t>
            </a:r>
          </a:p>
          <a:p>
            <a:pPr marL="1100455" lvl="2" indent="-460375" fontAlgn="auto">
              <a:lnSpc>
                <a:spcPct val="90000"/>
              </a:lnSpc>
              <a:spcAft>
                <a:spcPts val="0"/>
              </a:spcAft>
              <a:buSzPct val="80000"/>
              <a:buFont typeface="Wingdings" pitchFamily="2" charset="2"/>
              <a:buChar char="Ø"/>
              <a:defRPr/>
            </a:pPr>
            <a:r>
              <a:rPr lang="en-US" dirty="0" smtClean="0">
                <a:solidFill>
                  <a:schemeClr val="tx1">
                    <a:lumMod val="65000"/>
                    <a:lumOff val="35000"/>
                  </a:schemeClr>
                </a:solidFill>
                <a:ea typeface="+mn-ea"/>
              </a:rPr>
              <a:t>Online Sales</a:t>
            </a:r>
          </a:p>
          <a:p>
            <a:pPr marL="1100455" lvl="2" indent="-460375" fontAlgn="auto">
              <a:lnSpc>
                <a:spcPct val="90000"/>
              </a:lnSpc>
              <a:spcAft>
                <a:spcPts val="0"/>
              </a:spcAft>
              <a:buSzPct val="80000"/>
              <a:buFont typeface="Wingdings" pitchFamily="2" charset="2"/>
              <a:buChar char="Ø"/>
              <a:defRPr/>
            </a:pPr>
            <a:endParaRPr lang="en-US" sz="1600" dirty="0" smtClean="0">
              <a:gradFill>
                <a:gsLst>
                  <a:gs pos="0">
                    <a:srgbClr val="292929">
                      <a:lumMod val="90000"/>
                      <a:lumOff val="10000"/>
                    </a:srgbClr>
                  </a:gs>
                  <a:gs pos="86000">
                    <a:srgbClr val="292929">
                      <a:lumMod val="90000"/>
                      <a:lumOff val="10000"/>
                    </a:srgbClr>
                  </a:gs>
                </a:gsLst>
                <a:lin ang="5400000" scaled="0"/>
              </a:gradFill>
              <a:ea typeface="+mn-ea"/>
            </a:endParaRPr>
          </a:p>
          <a:p>
            <a:pPr marL="826135" lvl="1" indent="-460375" fontAlgn="auto">
              <a:lnSpc>
                <a:spcPct val="90000"/>
              </a:lnSpc>
              <a:spcAft>
                <a:spcPts val="0"/>
              </a:spcAft>
              <a:buSzPct val="80000"/>
              <a:buFont typeface="Wingdings 2"/>
              <a:buNone/>
              <a:defRPr/>
            </a:pPr>
            <a:endParaRPr lang="en-US" sz="1900" dirty="0" smtClean="0">
              <a:gradFill>
                <a:gsLst>
                  <a:gs pos="0">
                    <a:srgbClr val="292929">
                      <a:lumMod val="90000"/>
                      <a:lumOff val="10000"/>
                    </a:srgbClr>
                  </a:gs>
                  <a:gs pos="86000">
                    <a:srgbClr val="292929">
                      <a:lumMod val="90000"/>
                      <a:lumOff val="10000"/>
                    </a:srgbClr>
                  </a:gs>
                </a:gsLst>
                <a:lin ang="5400000" scaled="0"/>
              </a:gradFill>
              <a:ea typeface="+mn-ea"/>
            </a:endParaRPr>
          </a:p>
          <a:p>
            <a:pPr marL="826135" lvl="1" indent="-460375" fontAlgn="auto">
              <a:lnSpc>
                <a:spcPct val="90000"/>
              </a:lnSpc>
              <a:spcAft>
                <a:spcPts val="0"/>
              </a:spcAft>
              <a:buSzPct val="80000"/>
              <a:buFont typeface="Wingdings" pitchFamily="2" charset="2"/>
              <a:buChar char="ü"/>
              <a:defRPr/>
            </a:pPr>
            <a:endParaRPr lang="en-US" dirty="0" smtClean="0">
              <a:ea typeface="+mn-ea"/>
            </a:endParaRPr>
          </a:p>
          <a:p>
            <a:pPr marL="826135" lvl="1" indent="-460375" fontAlgn="auto">
              <a:lnSpc>
                <a:spcPct val="90000"/>
              </a:lnSpc>
              <a:spcAft>
                <a:spcPts val="0"/>
              </a:spcAft>
              <a:buSzPct val="80000"/>
              <a:buFont typeface="Wingdings" pitchFamily="2" charset="2"/>
              <a:buChar char="ü"/>
              <a:defRPr/>
            </a:pPr>
            <a:endParaRPr lang="en-US" dirty="0" smtClean="0">
              <a:ea typeface="+mn-ea"/>
            </a:endParaRPr>
          </a:p>
        </p:txBody>
      </p:sp>
      <p:sp>
        <p:nvSpPr>
          <p:cNvPr id="5" name="Footer Placeholder 4"/>
          <p:cNvSpPr>
            <a:spLocks noGrp="1"/>
          </p:cNvSpPr>
          <p:nvPr>
            <p:ph type="ftr" sz="quarter" idx="11"/>
          </p:nvPr>
        </p:nvSpPr>
        <p:spPr/>
        <p:txBody>
          <a:bodyPr/>
          <a:lstStyle/>
          <a:p>
            <a:pPr>
              <a:defRPr/>
            </a:pPr>
            <a:r>
              <a:rPr lang="en-US"/>
              <a:t>Ayvo Water</a:t>
            </a:r>
          </a:p>
        </p:txBody>
      </p:sp>
      <p:sp>
        <p:nvSpPr>
          <p:cNvPr id="7" name="Slide Number Placeholder 6"/>
          <p:cNvSpPr>
            <a:spLocks noGrp="1"/>
          </p:cNvSpPr>
          <p:nvPr>
            <p:ph type="sldNum" sz="quarter" idx="12"/>
          </p:nvPr>
        </p:nvSpPr>
        <p:spPr/>
        <p:txBody>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fld id="{AA69BB1B-773B-FC44-9D9D-EFD9C64DB5DA}" type="slidenum">
              <a:rPr lang="en-US">
                <a:solidFill>
                  <a:srgbClr val="045C75"/>
                </a:solidFill>
              </a:rPr>
              <a:pPr/>
              <a:t>14</a:t>
            </a:fld>
            <a:endParaRPr lang="en-US">
              <a:solidFill>
                <a:srgbClr val="045C75"/>
              </a:solidFill>
            </a:endParaRPr>
          </a:p>
        </p:txBody>
      </p:sp>
    </p:spTree>
    <p:extLst>
      <p:ext uri="{BB962C8B-B14F-4D97-AF65-F5344CB8AC3E}">
        <p14:creationId xmlns:p14="http://schemas.microsoft.com/office/powerpoint/2010/main" val="42543137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B2C9"/>
                </a:solidFill>
              </a:rPr>
              <a:t>E-Commerce </a:t>
            </a:r>
            <a:r>
              <a:rPr lang="en-US" dirty="0" err="1">
                <a:solidFill>
                  <a:srgbClr val="21B2C9"/>
                </a:solidFill>
              </a:rPr>
              <a:t>vs</a:t>
            </a:r>
            <a:r>
              <a:rPr lang="en-US" dirty="0">
                <a:solidFill>
                  <a:srgbClr val="21B2C9"/>
                </a:solidFill>
              </a:rPr>
              <a:t> R</a:t>
            </a:r>
            <a:r>
              <a:rPr lang="en-US" dirty="0" smtClean="0">
                <a:solidFill>
                  <a:srgbClr val="21B2C9"/>
                </a:solidFill>
              </a:rPr>
              <a:t>etailers</a:t>
            </a:r>
            <a:endParaRPr lang="en-US" dirty="0">
              <a:solidFill>
                <a:srgbClr val="21B2C9"/>
              </a:solidFill>
            </a:endParaRPr>
          </a:p>
        </p:txBody>
      </p:sp>
      <p:sp>
        <p:nvSpPr>
          <p:cNvPr id="4" name="Text Placeholder 3"/>
          <p:cNvSpPr>
            <a:spLocks noGrp="1"/>
          </p:cNvSpPr>
          <p:nvPr>
            <p:ph type="body" idx="1"/>
          </p:nvPr>
        </p:nvSpPr>
        <p:spPr/>
        <p:txBody>
          <a:bodyPr/>
          <a:lstStyle/>
          <a:p>
            <a:r>
              <a:rPr lang="en-US" dirty="0" smtClean="0">
                <a:solidFill>
                  <a:srgbClr val="21B2C9"/>
                </a:solidFill>
              </a:rPr>
              <a:t>E-Commerce</a:t>
            </a:r>
            <a:endParaRPr lang="en-US" dirty="0">
              <a:solidFill>
                <a:srgbClr val="21B2C9"/>
              </a:solidFill>
            </a:endParaRPr>
          </a:p>
        </p:txBody>
      </p:sp>
      <p:sp>
        <p:nvSpPr>
          <p:cNvPr id="6" name="Text Placeholder 5"/>
          <p:cNvSpPr>
            <a:spLocks noGrp="1"/>
          </p:cNvSpPr>
          <p:nvPr>
            <p:ph type="body" sz="half" idx="3"/>
          </p:nvPr>
        </p:nvSpPr>
        <p:spPr/>
        <p:txBody>
          <a:bodyPr/>
          <a:lstStyle/>
          <a:p>
            <a:r>
              <a:rPr lang="en-US" dirty="0" smtClean="0">
                <a:solidFill>
                  <a:srgbClr val="21B2C9"/>
                </a:solidFill>
              </a:rPr>
              <a:t>Retail</a:t>
            </a:r>
            <a:endParaRPr lang="en-US" dirty="0">
              <a:solidFill>
                <a:srgbClr val="21B2C9"/>
              </a:solidFill>
            </a:endParaRPr>
          </a:p>
        </p:txBody>
      </p:sp>
      <p:sp>
        <p:nvSpPr>
          <p:cNvPr id="3" name="Content Placeholder 2"/>
          <p:cNvSpPr>
            <a:spLocks noGrp="1"/>
          </p:cNvSpPr>
          <p:nvPr>
            <p:ph sz="quarter" idx="2"/>
          </p:nvPr>
        </p:nvSpPr>
        <p:spPr/>
        <p:txBody>
          <a:bodyPr/>
          <a:lstStyle/>
          <a:p>
            <a:r>
              <a:rPr lang="en-US" dirty="0" smtClean="0"/>
              <a:t>Online can provide subscription model</a:t>
            </a:r>
          </a:p>
          <a:p>
            <a:r>
              <a:rPr lang="en-US" dirty="0" smtClean="0"/>
              <a:t>Marketing through social media</a:t>
            </a:r>
          </a:p>
          <a:p>
            <a:r>
              <a:rPr lang="en-US" dirty="0" smtClean="0"/>
              <a:t>Availability anywhere in the nation</a:t>
            </a:r>
          </a:p>
          <a:p>
            <a:endParaRPr lang="en-US" dirty="0"/>
          </a:p>
        </p:txBody>
      </p:sp>
      <p:sp>
        <p:nvSpPr>
          <p:cNvPr id="8" name="Content Placeholder 7"/>
          <p:cNvSpPr>
            <a:spLocks noGrp="1"/>
          </p:cNvSpPr>
          <p:nvPr>
            <p:ph sz="quarter" idx="4"/>
          </p:nvPr>
        </p:nvSpPr>
        <p:spPr/>
        <p:txBody>
          <a:bodyPr/>
          <a:lstStyle/>
          <a:p>
            <a:r>
              <a:rPr lang="en-US" dirty="0"/>
              <a:t>Local small businesses</a:t>
            </a:r>
          </a:p>
          <a:p>
            <a:r>
              <a:rPr lang="en-US" dirty="0"/>
              <a:t> Staying exclusive </a:t>
            </a:r>
          </a:p>
          <a:p>
            <a:r>
              <a:rPr lang="en-US" dirty="0" smtClean="0"/>
              <a:t>More stores will pick up </a:t>
            </a:r>
            <a:r>
              <a:rPr lang="en-US" dirty="0" err="1" smtClean="0"/>
              <a:t>Ayvo</a:t>
            </a:r>
            <a:r>
              <a:rPr lang="en-US" dirty="0" smtClean="0"/>
              <a:t> over time</a:t>
            </a:r>
          </a:p>
          <a:p>
            <a:r>
              <a:rPr lang="en-US" dirty="0" smtClean="0"/>
              <a:t>Can be put on shelves nationwide</a:t>
            </a:r>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15</a:t>
            </a:fld>
            <a:endParaRPr lang="en-US"/>
          </a:p>
        </p:txBody>
      </p:sp>
    </p:spTree>
    <p:extLst>
      <p:ext uri="{BB962C8B-B14F-4D97-AF65-F5344CB8AC3E}">
        <p14:creationId xmlns:p14="http://schemas.microsoft.com/office/powerpoint/2010/main" val="15453740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B2C9"/>
                </a:solidFill>
              </a:rPr>
              <a:t>Manufacturing and Distribution</a:t>
            </a:r>
            <a:endParaRPr lang="en-US" dirty="0">
              <a:solidFill>
                <a:srgbClr val="21B2C9"/>
              </a:solidFill>
            </a:endParaRPr>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16</a:t>
            </a:fld>
            <a:endParaRPr lang="en-US"/>
          </a:p>
        </p:txBody>
      </p:sp>
      <p:sp>
        <p:nvSpPr>
          <p:cNvPr id="6" name="Alternate Process 5"/>
          <p:cNvSpPr/>
          <p:nvPr/>
        </p:nvSpPr>
        <p:spPr>
          <a:xfrm>
            <a:off x="533400" y="1981200"/>
            <a:ext cx="2438400" cy="16002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Manufacturing through reputable factories from </a:t>
            </a:r>
            <a:r>
              <a:rPr lang="en-US" dirty="0" err="1" smtClean="0"/>
              <a:t>alibaba.com</a:t>
            </a:r>
            <a:endParaRPr lang="en-US" dirty="0"/>
          </a:p>
        </p:txBody>
      </p:sp>
      <p:sp>
        <p:nvSpPr>
          <p:cNvPr id="8" name="Alternate Process 7"/>
          <p:cNvSpPr/>
          <p:nvPr/>
        </p:nvSpPr>
        <p:spPr>
          <a:xfrm>
            <a:off x="3733800" y="1981200"/>
            <a:ext cx="1828800" cy="16002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Acquisition in United States</a:t>
            </a:r>
            <a:endParaRPr lang="en-US" dirty="0"/>
          </a:p>
        </p:txBody>
      </p:sp>
      <p:sp>
        <p:nvSpPr>
          <p:cNvPr id="9" name="Alternate Process 8"/>
          <p:cNvSpPr/>
          <p:nvPr/>
        </p:nvSpPr>
        <p:spPr>
          <a:xfrm>
            <a:off x="6248400" y="1981200"/>
            <a:ext cx="1981200" cy="16002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Consumer purchase through e-commerce or retail</a:t>
            </a:r>
            <a:endParaRPr lang="en-US" dirty="0"/>
          </a:p>
        </p:txBody>
      </p:sp>
      <p:cxnSp>
        <p:nvCxnSpPr>
          <p:cNvPr id="11" name="Straight Arrow Connector 10"/>
          <p:cNvCxnSpPr>
            <a:stCxn id="6" idx="3"/>
            <a:endCxn id="8" idx="1"/>
          </p:cNvCxnSpPr>
          <p:nvPr/>
        </p:nvCxnSpPr>
        <p:spPr>
          <a:xfrm>
            <a:off x="2971800" y="2781300"/>
            <a:ext cx="76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9" idx="1"/>
          </p:cNvCxnSpPr>
          <p:nvPr/>
        </p:nvCxnSpPr>
        <p:spPr>
          <a:xfrm>
            <a:off x="5562600" y="27813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Alternate Process 13"/>
          <p:cNvSpPr/>
          <p:nvPr/>
        </p:nvSpPr>
        <p:spPr>
          <a:xfrm>
            <a:off x="3733800" y="4343400"/>
            <a:ext cx="2438400" cy="17526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IF purchased through E-COMMERCE:</a:t>
            </a:r>
          </a:p>
          <a:p>
            <a:pPr algn="ctr"/>
            <a:r>
              <a:rPr lang="en-US" dirty="0" smtClean="0"/>
              <a:t>Product arrives through shipping.</a:t>
            </a:r>
            <a:endParaRPr lang="en-US" dirty="0"/>
          </a:p>
        </p:txBody>
      </p:sp>
      <p:cxnSp>
        <p:nvCxnSpPr>
          <p:cNvPr id="18" name="Straight Arrow Connector 17"/>
          <p:cNvCxnSpPr>
            <a:stCxn id="9" idx="2"/>
            <a:endCxn id="14" idx="3"/>
          </p:cNvCxnSpPr>
          <p:nvPr/>
        </p:nvCxnSpPr>
        <p:spPr>
          <a:xfrm flipH="1">
            <a:off x="6172200" y="3581400"/>
            <a:ext cx="1066800" cy="1638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5556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1B2C9"/>
                </a:solidFill>
              </a:rPr>
              <a:t>Financial Projections </a:t>
            </a:r>
            <a:endParaRPr lang="en-US" dirty="0">
              <a:solidFill>
                <a:srgbClr val="21B2C9"/>
              </a:solidFill>
            </a:endParaRPr>
          </a:p>
        </p:txBody>
      </p:sp>
      <p:sp>
        <p:nvSpPr>
          <p:cNvPr id="2" name="Text Placeholder 1"/>
          <p:cNvSpPr>
            <a:spLocks noGrp="1"/>
          </p:cNvSpPr>
          <p:nvPr>
            <p:ph type="body" idx="1"/>
          </p:nvPr>
        </p:nvSpPr>
        <p:spPr/>
        <p:txBody>
          <a:bodyPr/>
          <a:lstStyle/>
          <a:p>
            <a:r>
              <a:rPr lang="en-US" dirty="0" smtClean="0"/>
              <a:t>Year 1:</a:t>
            </a:r>
            <a:endParaRPr lang="en-US" dirty="0"/>
          </a:p>
        </p:txBody>
      </p:sp>
      <p:sp>
        <p:nvSpPr>
          <p:cNvPr id="6" name="Text Placeholder 5"/>
          <p:cNvSpPr>
            <a:spLocks noGrp="1"/>
          </p:cNvSpPr>
          <p:nvPr>
            <p:ph type="body" sz="half" idx="3"/>
          </p:nvPr>
        </p:nvSpPr>
        <p:spPr/>
        <p:txBody>
          <a:bodyPr/>
          <a:lstStyle/>
          <a:p>
            <a:r>
              <a:rPr lang="en-US" dirty="0" smtClean="0"/>
              <a:t>Year 3:</a:t>
            </a:r>
            <a:endParaRPr lang="en-US" dirty="0"/>
          </a:p>
        </p:txBody>
      </p:sp>
      <p:sp>
        <p:nvSpPr>
          <p:cNvPr id="3" name="Content Placeholder 2"/>
          <p:cNvSpPr>
            <a:spLocks noGrp="1"/>
          </p:cNvSpPr>
          <p:nvPr>
            <p:ph sz="quarter" idx="2"/>
          </p:nvPr>
        </p:nvSpPr>
        <p:spPr/>
        <p:txBody>
          <a:bodyPr>
            <a:normAutofit/>
          </a:bodyPr>
          <a:lstStyle/>
          <a:p>
            <a:pPr marL="0" indent="0">
              <a:buNone/>
            </a:pPr>
            <a:endParaRPr lang="en-US" dirty="0" smtClean="0"/>
          </a:p>
          <a:p>
            <a:r>
              <a:rPr lang="en-US" dirty="0" smtClean="0"/>
              <a:t>Revenue: $60,000</a:t>
            </a:r>
          </a:p>
          <a:p>
            <a:r>
              <a:rPr lang="en-US" dirty="0" smtClean="0"/>
              <a:t>COGS: $18,450</a:t>
            </a:r>
          </a:p>
          <a:p>
            <a:r>
              <a:rPr lang="en-US" dirty="0" smtClean="0"/>
              <a:t>Gross Margin: $24,050</a:t>
            </a:r>
          </a:p>
          <a:p>
            <a:r>
              <a:rPr lang="en-US" dirty="0" smtClean="0"/>
              <a:t>Gross margin(%)- 40.1%</a:t>
            </a:r>
          </a:p>
          <a:p>
            <a:r>
              <a:rPr lang="en-US" dirty="0" smtClean="0"/>
              <a:t>Sales and Marketing: $4000</a:t>
            </a:r>
          </a:p>
          <a:p>
            <a:r>
              <a:rPr lang="en-US" dirty="0" smtClean="0"/>
              <a:t>General Admin: $1500</a:t>
            </a:r>
          </a:p>
          <a:p>
            <a:r>
              <a:rPr lang="en-US" dirty="0" smtClean="0"/>
              <a:t>Distribution: $12,000</a:t>
            </a:r>
          </a:p>
          <a:p>
            <a:r>
              <a:rPr lang="en-US" dirty="0" smtClean="0"/>
              <a:t>Net profit:$5,600</a:t>
            </a:r>
            <a:endParaRPr lang="en-US" dirty="0"/>
          </a:p>
        </p:txBody>
      </p:sp>
      <p:sp>
        <p:nvSpPr>
          <p:cNvPr id="8" name="Content Placeholder 7"/>
          <p:cNvSpPr>
            <a:spLocks noGrp="1"/>
          </p:cNvSpPr>
          <p:nvPr>
            <p:ph sz="quarter" idx="4"/>
          </p:nvPr>
        </p:nvSpPr>
        <p:spPr/>
        <p:txBody>
          <a:bodyPr/>
          <a:lstStyle/>
          <a:p>
            <a:endParaRPr lang="en-US" dirty="0" smtClean="0"/>
          </a:p>
          <a:p>
            <a:r>
              <a:rPr lang="en-US" dirty="0"/>
              <a:t>Revenue: </a:t>
            </a:r>
            <a:r>
              <a:rPr lang="en-US" dirty="0" smtClean="0"/>
              <a:t>$240,000</a:t>
            </a:r>
            <a:endParaRPr lang="en-US" dirty="0"/>
          </a:p>
          <a:p>
            <a:r>
              <a:rPr lang="en-US" dirty="0"/>
              <a:t>COGS: </a:t>
            </a:r>
            <a:r>
              <a:rPr lang="en-US" dirty="0" smtClean="0"/>
              <a:t>$40,950</a:t>
            </a:r>
            <a:endParaRPr lang="en-US" dirty="0"/>
          </a:p>
          <a:p>
            <a:r>
              <a:rPr lang="en-US" dirty="0"/>
              <a:t>Gross Margin: </a:t>
            </a:r>
            <a:r>
              <a:rPr lang="en-US" dirty="0" smtClean="0"/>
              <a:t>$98,450</a:t>
            </a:r>
            <a:endParaRPr lang="en-US" dirty="0"/>
          </a:p>
          <a:p>
            <a:r>
              <a:rPr lang="en-US" dirty="0"/>
              <a:t>Gross margin(%)- </a:t>
            </a:r>
            <a:r>
              <a:rPr lang="en-US" dirty="0" smtClean="0"/>
              <a:t>41%</a:t>
            </a:r>
            <a:endParaRPr lang="en-US" dirty="0"/>
          </a:p>
          <a:p>
            <a:r>
              <a:rPr lang="en-US" dirty="0"/>
              <a:t>Sales and Marketing: </a:t>
            </a:r>
            <a:r>
              <a:rPr lang="en-US" dirty="0" smtClean="0"/>
              <a:t>$18,000</a:t>
            </a:r>
            <a:endParaRPr lang="en-US" dirty="0"/>
          </a:p>
          <a:p>
            <a:r>
              <a:rPr lang="en-US" dirty="0"/>
              <a:t>General Admin: </a:t>
            </a:r>
            <a:r>
              <a:rPr lang="en-US" dirty="0" smtClean="0"/>
              <a:t>$100,000</a:t>
            </a:r>
            <a:endParaRPr lang="en-US" dirty="0"/>
          </a:p>
          <a:p>
            <a:r>
              <a:rPr lang="en-US" dirty="0"/>
              <a:t>Distribution: </a:t>
            </a:r>
            <a:r>
              <a:rPr lang="en-US" dirty="0" smtClean="0"/>
              <a:t>$36,000</a:t>
            </a:r>
            <a:endParaRPr lang="en-US" dirty="0"/>
          </a:p>
          <a:p>
            <a:r>
              <a:rPr lang="en-US" dirty="0"/>
              <a:t>Net profit</a:t>
            </a:r>
            <a:r>
              <a:rPr lang="en-US" dirty="0" smtClean="0"/>
              <a:t>:$45,570</a:t>
            </a:r>
            <a:endParaRPr lang="en-US" dirty="0"/>
          </a:p>
          <a:p>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17</a:t>
            </a:fld>
            <a:endParaRPr lang="en-US"/>
          </a:p>
        </p:txBody>
      </p:sp>
    </p:spTree>
    <p:extLst>
      <p:ext uri="{BB962C8B-B14F-4D97-AF65-F5344CB8AC3E}">
        <p14:creationId xmlns:p14="http://schemas.microsoft.com/office/powerpoint/2010/main" val="10247475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B2C9"/>
                </a:solidFill>
              </a:rPr>
              <a:t>Use of Funds</a:t>
            </a:r>
            <a:endParaRPr lang="en-US" dirty="0">
              <a:solidFill>
                <a:srgbClr val="21B2C9"/>
              </a:solidFill>
            </a:endParaRPr>
          </a:p>
        </p:txBody>
      </p:sp>
      <p:sp>
        <p:nvSpPr>
          <p:cNvPr id="3" name="Content Placeholder 2"/>
          <p:cNvSpPr>
            <a:spLocks noGrp="1"/>
          </p:cNvSpPr>
          <p:nvPr>
            <p:ph idx="1"/>
          </p:nvPr>
        </p:nvSpPr>
        <p:spPr/>
        <p:txBody>
          <a:bodyPr>
            <a:normAutofit fontScale="92500" lnSpcReduction="10000"/>
          </a:bodyPr>
          <a:lstStyle/>
          <a:p>
            <a:pPr marL="457200" indent="-457200">
              <a:lnSpc>
                <a:spcPct val="90000"/>
              </a:lnSpc>
              <a:buSzPct val="80000"/>
              <a:buFont typeface="Wingdings" pitchFamily="2" charset="2"/>
              <a:buChar char="q"/>
            </a:pPr>
            <a:r>
              <a:rPr lang="en-US" sz="3200" dirty="0" smtClean="0">
                <a:gradFill>
                  <a:gsLst>
                    <a:gs pos="0">
                      <a:srgbClr val="292929">
                        <a:lumMod val="90000"/>
                        <a:lumOff val="10000"/>
                      </a:srgbClr>
                    </a:gs>
                    <a:gs pos="86000">
                      <a:srgbClr val="292929">
                        <a:lumMod val="90000"/>
                        <a:lumOff val="10000"/>
                      </a:srgbClr>
                    </a:gs>
                  </a:gsLst>
                  <a:lin ang="5400000" scaled="0"/>
                </a:gradFill>
              </a:rPr>
              <a:t>Sales </a:t>
            </a:r>
            <a:r>
              <a:rPr lang="en-US" sz="3200" dirty="0">
                <a:gradFill>
                  <a:gsLst>
                    <a:gs pos="0">
                      <a:srgbClr val="292929">
                        <a:lumMod val="90000"/>
                        <a:lumOff val="10000"/>
                      </a:srgbClr>
                    </a:gs>
                    <a:gs pos="86000">
                      <a:srgbClr val="292929">
                        <a:lumMod val="90000"/>
                        <a:lumOff val="10000"/>
                      </a:srgbClr>
                    </a:gs>
                  </a:gsLst>
                  <a:lin ang="5400000" scaled="0"/>
                </a:gradFill>
              </a:rPr>
              <a:t>&amp; Marketing : </a:t>
            </a:r>
            <a:r>
              <a:rPr lang="en-US" sz="3200" dirty="0" smtClean="0">
                <a:gradFill>
                  <a:gsLst>
                    <a:gs pos="0">
                      <a:srgbClr val="292929">
                        <a:lumMod val="90000"/>
                        <a:lumOff val="10000"/>
                      </a:srgbClr>
                    </a:gs>
                    <a:gs pos="86000">
                      <a:srgbClr val="292929">
                        <a:lumMod val="90000"/>
                        <a:lumOff val="10000"/>
                      </a:srgbClr>
                    </a:gs>
                  </a:gsLst>
                  <a:lin ang="5400000" scaled="0"/>
                </a:gradFill>
              </a:rPr>
              <a:t>20%</a:t>
            </a:r>
          </a:p>
          <a:p>
            <a:pPr marL="952393" lvl="1" indent="-342900">
              <a:lnSpc>
                <a:spcPct val="90000"/>
              </a:lnSpc>
              <a:buSzPct val="80000"/>
              <a:buFont typeface="Wingdings" pitchFamily="2" charset="2"/>
              <a:buChar char="Ø"/>
            </a:pPr>
            <a:r>
              <a:rPr lang="en-US" dirty="0" smtClean="0">
                <a:gradFill>
                  <a:gsLst>
                    <a:gs pos="0">
                      <a:srgbClr val="292929">
                        <a:lumMod val="90000"/>
                        <a:lumOff val="10000"/>
                      </a:srgbClr>
                    </a:gs>
                    <a:gs pos="86000">
                      <a:srgbClr val="292929">
                        <a:lumMod val="90000"/>
                        <a:lumOff val="10000"/>
                      </a:srgbClr>
                    </a:gs>
                  </a:gsLst>
                  <a:lin ang="5400000" scaled="0"/>
                </a:gradFill>
              </a:rPr>
              <a:t>Business Development, Marketing Manager, Head of Channel Sales, SEO/SEM and Public Relations</a:t>
            </a:r>
          </a:p>
          <a:p>
            <a:pPr marL="952393" lvl="1" indent="-342900">
              <a:lnSpc>
                <a:spcPct val="90000"/>
              </a:lnSpc>
              <a:buSzPct val="80000"/>
              <a:buFont typeface="Wingdings" pitchFamily="2" charset="2"/>
              <a:buChar char="q"/>
            </a:pPr>
            <a:endParaRPr lang="en-US" dirty="0">
              <a:gradFill>
                <a:gsLst>
                  <a:gs pos="0">
                    <a:srgbClr val="292929">
                      <a:lumMod val="90000"/>
                      <a:lumOff val="10000"/>
                    </a:srgbClr>
                  </a:gs>
                  <a:gs pos="86000">
                    <a:srgbClr val="292929">
                      <a:lumMod val="90000"/>
                      <a:lumOff val="10000"/>
                    </a:srgbClr>
                  </a:gs>
                </a:gsLst>
                <a:lin ang="5400000" scaled="0"/>
              </a:gradFill>
            </a:endParaRPr>
          </a:p>
          <a:p>
            <a:pPr marL="457200" indent="-457200">
              <a:lnSpc>
                <a:spcPct val="90000"/>
              </a:lnSpc>
              <a:buSzPct val="80000"/>
              <a:buFont typeface="Wingdings" pitchFamily="2" charset="2"/>
              <a:buChar char="q"/>
            </a:pPr>
            <a:r>
              <a:rPr lang="en-US" sz="3200" dirty="0" smtClean="0">
                <a:gradFill>
                  <a:gsLst>
                    <a:gs pos="0">
                      <a:srgbClr val="292929">
                        <a:lumMod val="90000"/>
                        <a:lumOff val="10000"/>
                      </a:srgbClr>
                    </a:gs>
                    <a:gs pos="86000">
                      <a:srgbClr val="292929">
                        <a:lumMod val="90000"/>
                        <a:lumOff val="10000"/>
                      </a:srgbClr>
                    </a:gs>
                  </a:gsLst>
                  <a:lin ang="5400000" scaled="0"/>
                </a:gradFill>
              </a:rPr>
              <a:t>CAPEX &amp; General Administration </a:t>
            </a:r>
            <a:r>
              <a:rPr lang="en-US" sz="3200" dirty="0">
                <a:gradFill>
                  <a:gsLst>
                    <a:gs pos="0">
                      <a:srgbClr val="292929">
                        <a:lumMod val="90000"/>
                        <a:lumOff val="10000"/>
                      </a:srgbClr>
                    </a:gs>
                    <a:gs pos="86000">
                      <a:srgbClr val="292929">
                        <a:lumMod val="90000"/>
                        <a:lumOff val="10000"/>
                      </a:srgbClr>
                    </a:gs>
                  </a:gsLst>
                  <a:lin ang="5400000" scaled="0"/>
                </a:gradFill>
              </a:rPr>
              <a:t>: </a:t>
            </a:r>
            <a:r>
              <a:rPr lang="en-US" sz="3200" dirty="0" smtClean="0">
                <a:gradFill>
                  <a:gsLst>
                    <a:gs pos="0">
                      <a:srgbClr val="292929">
                        <a:lumMod val="90000"/>
                        <a:lumOff val="10000"/>
                      </a:srgbClr>
                    </a:gs>
                    <a:gs pos="86000">
                      <a:srgbClr val="292929">
                        <a:lumMod val="90000"/>
                        <a:lumOff val="10000"/>
                      </a:srgbClr>
                    </a:gs>
                  </a:gsLst>
                  <a:lin ang="5400000" scaled="0"/>
                </a:gradFill>
              </a:rPr>
              <a:t>50%</a:t>
            </a:r>
            <a:endParaRPr lang="en-US" sz="3200" dirty="0">
              <a:gradFill>
                <a:gsLst>
                  <a:gs pos="0">
                    <a:srgbClr val="292929">
                      <a:lumMod val="90000"/>
                      <a:lumOff val="10000"/>
                    </a:srgbClr>
                  </a:gs>
                  <a:gs pos="86000">
                    <a:srgbClr val="292929">
                      <a:lumMod val="90000"/>
                      <a:lumOff val="10000"/>
                    </a:srgbClr>
                  </a:gs>
                </a:gsLst>
                <a:lin ang="5400000" scaled="0"/>
              </a:gradFill>
            </a:endParaRPr>
          </a:p>
          <a:p>
            <a:pPr marL="952393" lvl="1" indent="-342900">
              <a:lnSpc>
                <a:spcPct val="90000"/>
              </a:lnSpc>
              <a:buSzPct val="80000"/>
              <a:buFont typeface="Wingdings" pitchFamily="2" charset="2"/>
              <a:buChar char="Ø"/>
            </a:pPr>
            <a:r>
              <a:rPr lang="en-US" dirty="0">
                <a:gradFill>
                  <a:gsLst>
                    <a:gs pos="0">
                      <a:srgbClr val="292929">
                        <a:lumMod val="90000"/>
                        <a:lumOff val="10000"/>
                      </a:srgbClr>
                    </a:gs>
                    <a:gs pos="86000">
                      <a:srgbClr val="292929">
                        <a:lumMod val="90000"/>
                        <a:lumOff val="10000"/>
                      </a:srgbClr>
                    </a:gs>
                  </a:gsLst>
                  <a:lin ang="5400000" scaled="0"/>
                </a:gradFill>
              </a:rPr>
              <a:t>Infrastructure, Product </a:t>
            </a:r>
            <a:r>
              <a:rPr lang="en-US" dirty="0" smtClean="0">
                <a:gradFill>
                  <a:gsLst>
                    <a:gs pos="0">
                      <a:srgbClr val="292929">
                        <a:lumMod val="90000"/>
                        <a:lumOff val="10000"/>
                      </a:srgbClr>
                    </a:gs>
                    <a:gs pos="86000">
                      <a:srgbClr val="292929">
                        <a:lumMod val="90000"/>
                        <a:lumOff val="10000"/>
                      </a:srgbClr>
                    </a:gs>
                  </a:gsLst>
                  <a:lin ang="5400000" scaled="0"/>
                </a:gradFill>
              </a:rPr>
              <a:t>Acquisition, and Distribution center</a:t>
            </a:r>
          </a:p>
          <a:p>
            <a:pPr marL="952393" lvl="1" indent="-342900">
              <a:lnSpc>
                <a:spcPct val="90000"/>
              </a:lnSpc>
              <a:buSzPct val="80000"/>
              <a:buFont typeface="Wingdings" pitchFamily="2" charset="2"/>
              <a:buChar char="Ø"/>
            </a:pPr>
            <a:endParaRPr lang="en-US" dirty="0" smtClean="0">
              <a:gradFill>
                <a:gsLst>
                  <a:gs pos="0">
                    <a:srgbClr val="292929">
                      <a:lumMod val="90000"/>
                      <a:lumOff val="10000"/>
                    </a:srgbClr>
                  </a:gs>
                  <a:gs pos="86000">
                    <a:srgbClr val="292929">
                      <a:lumMod val="90000"/>
                      <a:lumOff val="10000"/>
                    </a:srgbClr>
                  </a:gs>
                </a:gsLst>
                <a:lin ang="5400000" scaled="0"/>
              </a:gradFill>
            </a:endParaRPr>
          </a:p>
          <a:p>
            <a:pPr marL="952393" lvl="1" indent="-342900">
              <a:lnSpc>
                <a:spcPct val="90000"/>
              </a:lnSpc>
              <a:buSzPct val="80000"/>
              <a:buFont typeface="Wingdings" pitchFamily="2" charset="2"/>
              <a:buChar char="q"/>
            </a:pPr>
            <a:endParaRPr lang="en-US" dirty="0" smtClean="0">
              <a:gradFill>
                <a:gsLst>
                  <a:gs pos="0">
                    <a:srgbClr val="292929">
                      <a:lumMod val="90000"/>
                      <a:lumOff val="10000"/>
                    </a:srgbClr>
                  </a:gs>
                  <a:gs pos="86000">
                    <a:srgbClr val="292929">
                      <a:lumMod val="90000"/>
                      <a:lumOff val="10000"/>
                    </a:srgbClr>
                  </a:gs>
                </a:gsLst>
                <a:lin ang="5400000" scaled="0"/>
              </a:gradFill>
            </a:endParaRPr>
          </a:p>
          <a:p>
            <a:pPr marL="457200" indent="-457200">
              <a:lnSpc>
                <a:spcPct val="90000"/>
              </a:lnSpc>
              <a:buSzPct val="80000"/>
              <a:buFont typeface="Wingdings" pitchFamily="2" charset="2"/>
              <a:buChar char="q"/>
            </a:pPr>
            <a:r>
              <a:rPr lang="en-US" sz="3200" dirty="0" smtClean="0">
                <a:gradFill>
                  <a:gsLst>
                    <a:gs pos="0">
                      <a:srgbClr val="292929">
                        <a:lumMod val="90000"/>
                        <a:lumOff val="10000"/>
                      </a:srgbClr>
                    </a:gs>
                    <a:gs pos="86000">
                      <a:srgbClr val="292929">
                        <a:lumMod val="90000"/>
                        <a:lumOff val="10000"/>
                      </a:srgbClr>
                    </a:gs>
                  </a:gsLst>
                  <a:lin ang="5400000" scaled="0"/>
                </a:gradFill>
              </a:rPr>
              <a:t>Product </a:t>
            </a:r>
            <a:r>
              <a:rPr lang="en-US" sz="3200" dirty="0">
                <a:gradFill>
                  <a:gsLst>
                    <a:gs pos="0">
                      <a:srgbClr val="292929">
                        <a:lumMod val="90000"/>
                        <a:lumOff val="10000"/>
                      </a:srgbClr>
                    </a:gs>
                    <a:gs pos="86000">
                      <a:srgbClr val="292929">
                        <a:lumMod val="90000"/>
                        <a:lumOff val="10000"/>
                      </a:srgbClr>
                    </a:gs>
                  </a:gsLst>
                  <a:lin ang="5400000" scaled="0"/>
                </a:gradFill>
              </a:rPr>
              <a:t>Development + Engineering : </a:t>
            </a:r>
            <a:r>
              <a:rPr lang="en-US" sz="3200" dirty="0" smtClean="0">
                <a:gradFill>
                  <a:gsLst>
                    <a:gs pos="0">
                      <a:srgbClr val="292929">
                        <a:lumMod val="90000"/>
                        <a:lumOff val="10000"/>
                      </a:srgbClr>
                    </a:gs>
                    <a:gs pos="86000">
                      <a:srgbClr val="292929">
                        <a:lumMod val="90000"/>
                        <a:lumOff val="10000"/>
                      </a:srgbClr>
                    </a:gs>
                  </a:gsLst>
                  <a:lin ang="5400000" scaled="0"/>
                </a:gradFill>
              </a:rPr>
              <a:t>30%</a:t>
            </a:r>
            <a:endParaRPr lang="en-US" sz="3200" dirty="0">
              <a:gradFill>
                <a:gsLst>
                  <a:gs pos="0">
                    <a:srgbClr val="292929">
                      <a:lumMod val="90000"/>
                      <a:lumOff val="10000"/>
                    </a:srgbClr>
                  </a:gs>
                  <a:gs pos="86000">
                    <a:srgbClr val="292929">
                      <a:lumMod val="90000"/>
                      <a:lumOff val="10000"/>
                    </a:srgbClr>
                  </a:gs>
                </a:gsLst>
                <a:lin ang="5400000" scaled="0"/>
              </a:gradFill>
            </a:endParaRPr>
          </a:p>
          <a:p>
            <a:pPr marL="1066693" lvl="1" indent="-457200">
              <a:lnSpc>
                <a:spcPct val="90000"/>
              </a:lnSpc>
              <a:buSzPct val="80000"/>
              <a:buFont typeface="Wingdings" pitchFamily="2" charset="2"/>
              <a:buChar char="Ø"/>
            </a:pPr>
            <a:r>
              <a:rPr lang="en-US" dirty="0" smtClean="0">
                <a:gradFill>
                  <a:gsLst>
                    <a:gs pos="0">
                      <a:srgbClr val="292929">
                        <a:lumMod val="90000"/>
                        <a:lumOff val="10000"/>
                      </a:srgbClr>
                    </a:gs>
                    <a:gs pos="86000">
                      <a:srgbClr val="292929">
                        <a:lumMod val="90000"/>
                        <a:lumOff val="10000"/>
                      </a:srgbClr>
                    </a:gs>
                  </a:gsLst>
                  <a:lin ang="5400000" scaled="0"/>
                </a:gradFill>
              </a:rPr>
              <a:t>New </a:t>
            </a:r>
            <a:r>
              <a:rPr lang="en-US" dirty="0">
                <a:gradFill>
                  <a:gsLst>
                    <a:gs pos="0">
                      <a:srgbClr val="292929">
                        <a:lumMod val="90000"/>
                        <a:lumOff val="10000"/>
                      </a:srgbClr>
                    </a:gs>
                    <a:gs pos="86000">
                      <a:srgbClr val="292929">
                        <a:lumMod val="90000"/>
                        <a:lumOff val="10000"/>
                      </a:srgbClr>
                    </a:gs>
                  </a:gsLst>
                  <a:lin ang="5400000" scaled="0"/>
                </a:gradFill>
              </a:rPr>
              <a:t>product </a:t>
            </a:r>
            <a:r>
              <a:rPr lang="en-US" dirty="0" smtClean="0">
                <a:gradFill>
                  <a:gsLst>
                    <a:gs pos="0">
                      <a:srgbClr val="292929">
                        <a:lumMod val="90000"/>
                        <a:lumOff val="10000"/>
                      </a:srgbClr>
                    </a:gs>
                    <a:gs pos="86000">
                      <a:srgbClr val="292929">
                        <a:lumMod val="90000"/>
                        <a:lumOff val="10000"/>
                      </a:srgbClr>
                    </a:gs>
                  </a:gsLst>
                  <a:lin ang="5400000" scaled="0"/>
                </a:gradFill>
              </a:rPr>
              <a:t>design</a:t>
            </a:r>
            <a:endParaRPr lang="en-US" dirty="0">
              <a:gradFill>
                <a:gsLst>
                  <a:gs pos="0">
                    <a:srgbClr val="292929">
                      <a:lumMod val="90000"/>
                      <a:lumOff val="10000"/>
                    </a:srgbClr>
                  </a:gs>
                  <a:gs pos="86000">
                    <a:srgbClr val="292929">
                      <a:lumMod val="90000"/>
                      <a:lumOff val="10000"/>
                    </a:srgbClr>
                  </a:gs>
                </a:gsLst>
                <a:lin ang="5400000" scaled="0"/>
              </a:gradFill>
            </a:endParaRPr>
          </a:p>
          <a:p>
            <a:pPr marL="1066693" lvl="1" indent="-457200">
              <a:lnSpc>
                <a:spcPct val="90000"/>
              </a:lnSpc>
              <a:buSzPct val="80000"/>
              <a:buFont typeface="Wingdings" pitchFamily="2" charset="2"/>
              <a:buChar char="Ø"/>
            </a:pPr>
            <a:r>
              <a:rPr lang="en-US" dirty="0">
                <a:gradFill>
                  <a:gsLst>
                    <a:gs pos="0">
                      <a:srgbClr val="292929">
                        <a:lumMod val="90000"/>
                        <a:lumOff val="10000"/>
                      </a:srgbClr>
                    </a:gs>
                    <a:gs pos="86000">
                      <a:srgbClr val="292929">
                        <a:lumMod val="90000"/>
                        <a:lumOff val="10000"/>
                      </a:srgbClr>
                    </a:gs>
                  </a:gsLst>
                  <a:lin ang="5400000" scaled="0"/>
                </a:gradFill>
              </a:rPr>
              <a:t>Product customization </a:t>
            </a:r>
            <a:endParaRPr lang="en-US" dirty="0" smtClean="0">
              <a:gradFill>
                <a:gsLst>
                  <a:gs pos="0">
                    <a:srgbClr val="292929">
                      <a:lumMod val="90000"/>
                      <a:lumOff val="10000"/>
                    </a:srgbClr>
                  </a:gs>
                  <a:gs pos="86000">
                    <a:srgbClr val="292929">
                      <a:lumMod val="90000"/>
                      <a:lumOff val="10000"/>
                    </a:srgbClr>
                  </a:gs>
                </a:gsLst>
                <a:lin ang="5400000" scaled="0"/>
              </a:gradFill>
            </a:endParaRPr>
          </a:p>
          <a:p>
            <a:pPr marL="1066693" lvl="1" indent="-457200">
              <a:lnSpc>
                <a:spcPct val="90000"/>
              </a:lnSpc>
              <a:buSzPct val="80000"/>
              <a:buFont typeface="Wingdings" pitchFamily="2" charset="2"/>
              <a:buChar char="Ø"/>
            </a:pPr>
            <a:endParaRPr lang="en-US" dirty="0" smtClean="0">
              <a:gradFill>
                <a:gsLst>
                  <a:gs pos="0">
                    <a:srgbClr val="292929">
                      <a:lumMod val="90000"/>
                      <a:lumOff val="10000"/>
                    </a:srgbClr>
                  </a:gs>
                  <a:gs pos="86000">
                    <a:srgbClr val="292929">
                      <a:lumMod val="90000"/>
                      <a:lumOff val="10000"/>
                    </a:srgbClr>
                  </a:gs>
                </a:gsLst>
                <a:lin ang="5400000" scaled="0"/>
              </a:gradFill>
            </a:endParaRPr>
          </a:p>
          <a:p>
            <a:pPr marL="1066693" lvl="1" indent="-457200">
              <a:lnSpc>
                <a:spcPct val="90000"/>
              </a:lnSpc>
              <a:buSzPct val="80000"/>
              <a:buFont typeface="Wingdings" pitchFamily="2" charset="2"/>
              <a:buChar char="Ø"/>
            </a:pPr>
            <a:endParaRPr lang="en-US" dirty="0">
              <a:gradFill>
                <a:gsLst>
                  <a:gs pos="0">
                    <a:srgbClr val="292929">
                      <a:lumMod val="90000"/>
                      <a:lumOff val="10000"/>
                    </a:srgbClr>
                  </a:gs>
                  <a:gs pos="86000">
                    <a:srgbClr val="292929">
                      <a:lumMod val="90000"/>
                      <a:lumOff val="10000"/>
                    </a:srgbClr>
                  </a:gs>
                </a:gsLst>
                <a:lin ang="5400000" scaled="0"/>
              </a:gradFill>
            </a:endParaRPr>
          </a:p>
          <a:p>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18</a:t>
            </a:fld>
            <a:endParaRPr lang="en-US"/>
          </a:p>
        </p:txBody>
      </p:sp>
    </p:spTree>
    <p:extLst>
      <p:ext uri="{BB962C8B-B14F-4D97-AF65-F5344CB8AC3E}">
        <p14:creationId xmlns:p14="http://schemas.microsoft.com/office/powerpoint/2010/main" val="11182141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B2C9"/>
                </a:solidFill>
              </a:rPr>
              <a:t>Company Milestone</a:t>
            </a:r>
            <a:endParaRPr lang="en-US" dirty="0">
              <a:solidFill>
                <a:srgbClr val="21B2C9"/>
              </a:solidFill>
            </a:endParaRPr>
          </a:p>
        </p:txBody>
      </p:sp>
      <p:sp>
        <p:nvSpPr>
          <p:cNvPr id="3" name="Content Placeholder 2"/>
          <p:cNvSpPr>
            <a:spLocks noGrp="1"/>
          </p:cNvSpPr>
          <p:nvPr>
            <p:ph idx="1"/>
          </p:nvPr>
        </p:nvSpPr>
        <p:spPr/>
        <p:txBody>
          <a:bodyPr/>
          <a:lstStyle/>
          <a:p>
            <a:r>
              <a:rPr lang="en-US" dirty="0"/>
              <a:t>Quarter 1 : Complete the design and prototype, raise angel </a:t>
            </a:r>
            <a:r>
              <a:rPr lang="en-US" dirty="0" smtClean="0"/>
              <a:t>funding, incorporate company, founders agreement, pitch </a:t>
            </a:r>
            <a:r>
              <a:rPr lang="en-US" dirty="0"/>
              <a:t>p</a:t>
            </a:r>
            <a:r>
              <a:rPr lang="en-US" dirty="0" smtClean="0"/>
              <a:t>roduct and sign agreements with 3 partners </a:t>
            </a:r>
            <a:endParaRPr lang="en-US" dirty="0"/>
          </a:p>
          <a:p>
            <a:r>
              <a:rPr lang="en-US" dirty="0" smtClean="0"/>
              <a:t>Quarter </a:t>
            </a:r>
            <a:r>
              <a:rPr lang="en-US" dirty="0"/>
              <a:t>2</a:t>
            </a:r>
            <a:r>
              <a:rPr lang="en-US" dirty="0" smtClean="0"/>
              <a:t>: Partnership for manufacturing and minerals, raise second round of funding</a:t>
            </a:r>
            <a:r>
              <a:rPr lang="en-US" dirty="0"/>
              <a:t/>
            </a:r>
            <a:br>
              <a:rPr lang="en-US" dirty="0"/>
            </a:br>
            <a:r>
              <a:rPr lang="en-US" dirty="0"/>
              <a:t>Quarter 3</a:t>
            </a:r>
            <a:r>
              <a:rPr lang="en-US" dirty="0" smtClean="0"/>
              <a:t>: Hire sales and marketing</a:t>
            </a:r>
            <a:endParaRPr lang="en-US" dirty="0"/>
          </a:p>
          <a:p>
            <a:r>
              <a:rPr lang="en-US" dirty="0"/>
              <a:t>Quarter 4</a:t>
            </a:r>
            <a:r>
              <a:rPr lang="en-US" dirty="0" smtClean="0"/>
              <a:t>: Expand </a:t>
            </a:r>
            <a:endParaRPr lang="en-US" dirty="0"/>
          </a:p>
          <a:p>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19</a:t>
            </a:fld>
            <a:endParaRPr lang="en-US"/>
          </a:p>
        </p:txBody>
      </p:sp>
    </p:spTree>
    <p:extLst>
      <p:ext uri="{BB962C8B-B14F-4D97-AF65-F5344CB8AC3E}">
        <p14:creationId xmlns:p14="http://schemas.microsoft.com/office/powerpoint/2010/main" val="30177782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Team</a:t>
            </a:r>
            <a:endParaRPr lang="en-US" dirty="0"/>
          </a:p>
        </p:txBody>
      </p:sp>
      <p:sp>
        <p:nvSpPr>
          <p:cNvPr id="3" name="Content Placeholder 2"/>
          <p:cNvSpPr>
            <a:spLocks noGrp="1"/>
          </p:cNvSpPr>
          <p:nvPr>
            <p:ph idx="1"/>
          </p:nvPr>
        </p:nvSpPr>
        <p:spPr/>
        <p:txBody>
          <a:bodyPr/>
          <a:lstStyle/>
          <a:p>
            <a:r>
              <a:rPr lang="en-US" dirty="0" smtClean="0"/>
              <a:t>Armand- CEO and Research </a:t>
            </a:r>
          </a:p>
          <a:p>
            <a:r>
              <a:rPr lang="en-US" dirty="0" err="1" smtClean="0"/>
              <a:t>Akhil</a:t>
            </a:r>
            <a:r>
              <a:rPr lang="en-US" dirty="0" smtClean="0"/>
              <a:t> - VP Business Development and Sales</a:t>
            </a:r>
          </a:p>
          <a:p>
            <a:r>
              <a:rPr lang="en-US" dirty="0" smtClean="0"/>
              <a:t>Ricky – VP Design and </a:t>
            </a:r>
            <a:r>
              <a:rPr lang="en-US" dirty="0"/>
              <a:t>P</a:t>
            </a:r>
            <a:r>
              <a:rPr lang="en-US" dirty="0" smtClean="0"/>
              <a:t>roduct </a:t>
            </a:r>
            <a:r>
              <a:rPr lang="en-US" dirty="0"/>
              <a:t>M</a:t>
            </a:r>
            <a:r>
              <a:rPr lang="en-US" dirty="0" smtClean="0"/>
              <a:t>anagement</a:t>
            </a:r>
          </a:p>
          <a:p>
            <a:r>
              <a:rPr lang="en-US" dirty="0" err="1" smtClean="0"/>
              <a:t>Sanath</a:t>
            </a:r>
            <a:r>
              <a:rPr lang="en-US" dirty="0" smtClean="0"/>
              <a:t> -  VP of Marketing              </a:t>
            </a:r>
          </a:p>
          <a:p>
            <a:r>
              <a:rPr lang="en-US" dirty="0" smtClean="0"/>
              <a:t>Sreyas- CFO </a:t>
            </a:r>
            <a:r>
              <a:rPr lang="en-US" smtClean="0"/>
              <a:t>and </a:t>
            </a:r>
            <a:r>
              <a:rPr lang="en-US" smtClean="0"/>
              <a:t>COO</a:t>
            </a:r>
            <a:endParaRPr lang="en-US" dirty="0" smtClean="0"/>
          </a:p>
          <a:p>
            <a:pPr marL="0" indent="0">
              <a:buNone/>
            </a:pPr>
            <a:r>
              <a:rPr lang="en-US" dirty="0" smtClean="0">
                <a:solidFill>
                  <a:srgbClr val="000000"/>
                </a:solidFill>
                <a:latin typeface="Lucida Grande"/>
                <a:ea typeface="Lucida Grande"/>
                <a:cs typeface="Lucida Grande"/>
              </a:rPr>
              <a:t>                               </a:t>
            </a:r>
            <a:endParaRPr lang="en-US" dirty="0"/>
          </a:p>
        </p:txBody>
      </p:sp>
      <p:sp>
        <p:nvSpPr>
          <p:cNvPr id="5" name="Footer Placeholder 4"/>
          <p:cNvSpPr>
            <a:spLocks noGrp="1"/>
          </p:cNvSpPr>
          <p:nvPr>
            <p:ph type="ftr" sz="quarter" idx="11"/>
          </p:nvPr>
        </p:nvSpPr>
        <p:spPr>
          <a:xfrm>
            <a:off x="152400" y="6356350"/>
            <a:ext cx="3352800" cy="365125"/>
          </a:xfrm>
        </p:spPr>
        <p:txBody>
          <a:bodyPr/>
          <a:lstStyle/>
          <a:p>
            <a:r>
              <a:rPr lang="en-US" dirty="0" err="1" smtClean="0"/>
              <a:t>Ayvo</a:t>
            </a:r>
            <a:r>
              <a:rPr lang="en-US" dirty="0" smtClean="0"/>
              <a:t> Water</a:t>
            </a:r>
            <a:endParaRPr lang="en-US" dirty="0"/>
          </a:p>
        </p:txBody>
      </p:sp>
      <p:sp>
        <p:nvSpPr>
          <p:cNvPr id="7" name="Slide Number Placeholder 6"/>
          <p:cNvSpPr>
            <a:spLocks noGrp="1"/>
          </p:cNvSpPr>
          <p:nvPr>
            <p:ph type="sldNum" sz="quarter" idx="12"/>
          </p:nvPr>
        </p:nvSpPr>
        <p:spPr/>
        <p:txBody>
          <a:bodyPr/>
          <a:lstStyle/>
          <a:p>
            <a:fld id="{A1E44CB4-C5AA-4BA8-B6EF-35DC16295402}" type="slidenum">
              <a:rPr lang="en-US" smtClean="0"/>
              <a:pPr/>
              <a:t>2</a:t>
            </a:fld>
            <a:endParaRPr lang="en-US"/>
          </a:p>
        </p:txBody>
      </p:sp>
    </p:spTree>
    <p:extLst>
      <p:ext uri="{BB962C8B-B14F-4D97-AF65-F5344CB8AC3E}">
        <p14:creationId xmlns:p14="http://schemas.microsoft.com/office/powerpoint/2010/main" val="33864826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B2C9"/>
                </a:solidFill>
              </a:rPr>
              <a:t>Product Roadmap </a:t>
            </a:r>
            <a:endParaRPr lang="en-US" dirty="0">
              <a:solidFill>
                <a:srgbClr val="21B2C9"/>
              </a:solidFill>
            </a:endParaRPr>
          </a:p>
        </p:txBody>
      </p:sp>
      <p:sp>
        <p:nvSpPr>
          <p:cNvPr id="3" name="Content Placeholder 2"/>
          <p:cNvSpPr>
            <a:spLocks noGrp="1"/>
          </p:cNvSpPr>
          <p:nvPr>
            <p:ph idx="1"/>
          </p:nvPr>
        </p:nvSpPr>
        <p:spPr/>
        <p:txBody>
          <a:bodyPr/>
          <a:lstStyle/>
          <a:p>
            <a:r>
              <a:rPr lang="en-US" dirty="0" smtClean="0"/>
              <a:t>Quarter 1: To have a “super” mixture- calcium, potassium, vitamin </a:t>
            </a:r>
            <a:r>
              <a:rPr lang="en-US" dirty="0"/>
              <a:t>B</a:t>
            </a:r>
            <a:r>
              <a:rPr lang="en-US" dirty="0" smtClean="0"/>
              <a:t>’s etc.</a:t>
            </a:r>
          </a:p>
          <a:p>
            <a:r>
              <a:rPr lang="en-US" dirty="0" smtClean="0"/>
              <a:t>Quarter 2: Protein shake model for after workout and flavoring</a:t>
            </a:r>
          </a:p>
          <a:p>
            <a:r>
              <a:rPr lang="en-US" dirty="0" smtClean="0"/>
              <a:t>Quarter 3: energy mixture that lasts without a “crash”</a:t>
            </a:r>
          </a:p>
          <a:p>
            <a:r>
              <a:rPr lang="en-US" dirty="0" smtClean="0"/>
              <a:t>Quarter 4: Identify what our contractors are looking for and tailor to their needs/forums </a:t>
            </a:r>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20</a:t>
            </a:fld>
            <a:endParaRPr lang="en-US"/>
          </a:p>
        </p:txBody>
      </p:sp>
    </p:spTree>
    <p:extLst>
      <p:ext uri="{BB962C8B-B14F-4D97-AF65-F5344CB8AC3E}">
        <p14:creationId xmlns:p14="http://schemas.microsoft.com/office/powerpoint/2010/main" val="25398908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B2C9"/>
                </a:solidFill>
              </a:rPr>
              <a:t>Legal Status</a:t>
            </a:r>
            <a:endParaRPr lang="en-US" dirty="0">
              <a:solidFill>
                <a:srgbClr val="21B2C9"/>
              </a:solidFill>
            </a:endParaRPr>
          </a:p>
        </p:txBody>
      </p:sp>
      <p:sp>
        <p:nvSpPr>
          <p:cNvPr id="3" name="Content Placeholder 2"/>
          <p:cNvSpPr>
            <a:spLocks noGrp="1"/>
          </p:cNvSpPr>
          <p:nvPr>
            <p:ph idx="1"/>
          </p:nvPr>
        </p:nvSpPr>
        <p:spPr/>
        <p:txBody>
          <a:bodyPr/>
          <a:lstStyle/>
          <a:p>
            <a:r>
              <a:rPr lang="en-US" dirty="0" err="1" smtClean="0"/>
              <a:t>Ayvo</a:t>
            </a:r>
            <a:r>
              <a:rPr lang="en-US" dirty="0" smtClean="0"/>
              <a:t> is applying for Intellectual property protection, a copyright on the design, the filter and the cart</a:t>
            </a:r>
          </a:p>
          <a:p>
            <a:endParaRPr lang="en-US" dirty="0" smtClean="0"/>
          </a:p>
          <a:p>
            <a:r>
              <a:rPr lang="en-US" dirty="0" err="1" smtClean="0"/>
              <a:t>Ayvo</a:t>
            </a:r>
            <a:r>
              <a:rPr lang="en-US" dirty="0" smtClean="0"/>
              <a:t> is applying for a LLC status</a:t>
            </a:r>
          </a:p>
          <a:p>
            <a:endParaRPr lang="en-US" dirty="0" smtClean="0"/>
          </a:p>
          <a:p>
            <a:r>
              <a:rPr lang="en-US" dirty="0" smtClean="0"/>
              <a:t>Patent on the cartridge system and the dosage regulation system and the cartridge itself</a:t>
            </a:r>
          </a:p>
          <a:p>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21</a:t>
            </a:fld>
            <a:endParaRPr lang="en-US"/>
          </a:p>
        </p:txBody>
      </p:sp>
    </p:spTree>
    <p:extLst>
      <p:ext uri="{BB962C8B-B14F-4D97-AF65-F5344CB8AC3E}">
        <p14:creationId xmlns:p14="http://schemas.microsoft.com/office/powerpoint/2010/main" val="1235847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3563112"/>
          </a:xfrm>
        </p:spPr>
        <p:txBody>
          <a:bodyPr>
            <a:noAutofit/>
          </a:bodyPr>
          <a:lstStyle/>
          <a:p>
            <a:r>
              <a:rPr lang="en-US" sz="12000" dirty="0" smtClean="0">
                <a:solidFill>
                  <a:srgbClr val="21B2C9"/>
                </a:solidFill>
              </a:rPr>
              <a:t>Already in existence?</a:t>
            </a:r>
            <a:endParaRPr lang="en-US" sz="12000" dirty="0">
              <a:solidFill>
                <a:srgbClr val="21B2C9"/>
              </a:solidFill>
            </a:endParaRPr>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images.fastcompany.com/upload/Bobble_Water_Bottle.jpg"/>
          <p:cNvPicPr>
            <a:picLocks noChangeAspect="1" noChangeArrowheads="1"/>
          </p:cNvPicPr>
          <p:nvPr/>
        </p:nvPicPr>
        <p:blipFill>
          <a:blip r:embed="rId2" cstate="print"/>
          <a:srcRect/>
          <a:stretch>
            <a:fillRect/>
          </a:stretch>
        </p:blipFill>
        <p:spPr bwMode="auto">
          <a:xfrm>
            <a:off x="914400" y="2590800"/>
            <a:ext cx="7202394" cy="2962275"/>
          </a:xfrm>
          <a:prstGeom prst="rect">
            <a:avLst/>
          </a:prstGeom>
          <a:noFill/>
        </p:spPr>
      </p:pic>
      <p:sp>
        <p:nvSpPr>
          <p:cNvPr id="6" name="Footer Placeholder 5"/>
          <p:cNvSpPr>
            <a:spLocks noGrp="1"/>
          </p:cNvSpPr>
          <p:nvPr>
            <p:ph type="ftr" sz="quarter" idx="11"/>
          </p:nvPr>
        </p:nvSpPr>
        <p:spPr/>
        <p:txBody>
          <a:bodyPr/>
          <a:lstStyle/>
          <a:p>
            <a:r>
              <a:rPr lang="en-US" smtClean="0"/>
              <a:t>Ayvo Water</a:t>
            </a:r>
            <a:endParaRPr lang="en-US"/>
          </a:p>
        </p:txBody>
      </p:sp>
      <p:sp>
        <p:nvSpPr>
          <p:cNvPr id="8" name="Slide Number Placeholder 7"/>
          <p:cNvSpPr>
            <a:spLocks noGrp="1"/>
          </p:cNvSpPr>
          <p:nvPr>
            <p:ph type="sldNum" sz="quarter" idx="12"/>
          </p:nvPr>
        </p:nvSpPr>
        <p:spPr/>
        <p:txBody>
          <a:bodyPr/>
          <a:lstStyle/>
          <a:p>
            <a:fld id="{A1E44CB4-C5AA-4BA8-B6EF-35DC16295402}"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7650" name="Picture 2" descr="http://www.mediabistro.com/agencyspy/files/2012/03/emergen-c.jpg"/>
          <p:cNvPicPr>
            <a:picLocks noChangeAspect="1" noChangeArrowheads="1"/>
          </p:cNvPicPr>
          <p:nvPr/>
        </p:nvPicPr>
        <p:blipFill>
          <a:blip r:embed="rId2" cstate="print"/>
          <a:srcRect/>
          <a:stretch>
            <a:fillRect/>
          </a:stretch>
        </p:blipFill>
        <p:spPr bwMode="auto">
          <a:xfrm>
            <a:off x="2743200" y="2362200"/>
            <a:ext cx="3657600" cy="3657600"/>
          </a:xfrm>
          <a:prstGeom prst="rect">
            <a:avLst/>
          </a:prstGeom>
          <a:noFill/>
        </p:spPr>
      </p:pic>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descr="http://runnersfeed.com/wp-content/uploads/2011/12/Vitamin-Water.jpg"/>
          <p:cNvPicPr>
            <a:picLocks noChangeAspect="1" noChangeArrowheads="1"/>
          </p:cNvPicPr>
          <p:nvPr/>
        </p:nvPicPr>
        <p:blipFill>
          <a:blip r:embed="rId2" cstate="print"/>
          <a:srcRect/>
          <a:stretch>
            <a:fillRect/>
          </a:stretch>
        </p:blipFill>
        <p:spPr bwMode="auto">
          <a:xfrm>
            <a:off x="1981200" y="2286000"/>
            <a:ext cx="5143500" cy="4200526"/>
          </a:xfrm>
          <a:prstGeom prst="rect">
            <a:avLst/>
          </a:prstGeom>
          <a:noFill/>
        </p:spPr>
      </p:pic>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2000"/>
            <a:ext cx="8229600" cy="4389120"/>
          </a:xfrm>
        </p:spPr>
        <p:txBody>
          <a:bodyPr/>
          <a:lstStyle/>
          <a:p>
            <a:endParaRPr lang="en-US" dirty="0"/>
          </a:p>
        </p:txBody>
      </p:sp>
      <p:sp>
        <p:nvSpPr>
          <p:cNvPr id="4" name="Footer Placeholder 3"/>
          <p:cNvSpPr>
            <a:spLocks noGrp="1"/>
          </p:cNvSpPr>
          <p:nvPr>
            <p:ph type="ftr" sz="quarter" idx="11"/>
          </p:nvPr>
        </p:nvSpPr>
        <p:spPr/>
        <p:txBody>
          <a:bodyPr/>
          <a:lstStyle/>
          <a:p>
            <a:r>
              <a:rPr lang="en-US" smtClean="0"/>
              <a:t>Ayvo Water</a:t>
            </a:r>
            <a:endParaRPr lang="en-US"/>
          </a:p>
        </p:txBody>
      </p:sp>
      <p:sp>
        <p:nvSpPr>
          <p:cNvPr id="5" name="Slide Number Placeholder 4"/>
          <p:cNvSpPr>
            <a:spLocks noGrp="1"/>
          </p:cNvSpPr>
          <p:nvPr>
            <p:ph type="sldNum" sz="quarter" idx="12"/>
          </p:nvPr>
        </p:nvSpPr>
        <p:spPr/>
        <p:txBody>
          <a:bodyPr/>
          <a:lstStyle/>
          <a:p>
            <a:fld id="{A1E44CB4-C5AA-4BA8-B6EF-35DC16295402}" type="slidenum">
              <a:rPr lang="en-US" smtClean="0"/>
              <a:pPr/>
              <a:t>26</a:t>
            </a:fld>
            <a:endParaRPr lang="en-US"/>
          </a:p>
        </p:txBody>
      </p:sp>
      <p:pic>
        <p:nvPicPr>
          <p:cNvPr id="5122" name="Picture 2" descr="http://www.doobybrain.com/wp-content/uploads/2009/01/gatorade_pepsico_new_packaging_03_2009.jpg"/>
          <p:cNvPicPr>
            <a:picLocks noChangeAspect="1" noChangeArrowheads="1"/>
          </p:cNvPicPr>
          <p:nvPr/>
        </p:nvPicPr>
        <p:blipFill>
          <a:blip r:embed="rId3" cstate="print"/>
          <a:srcRect/>
          <a:stretch>
            <a:fillRect/>
          </a:stretch>
        </p:blipFill>
        <p:spPr bwMode="auto">
          <a:xfrm>
            <a:off x="1371600" y="1752600"/>
            <a:ext cx="6219825" cy="4476751"/>
          </a:xfrm>
          <a:prstGeom prst="rect">
            <a:avLst/>
          </a:prstGeom>
          <a:noFill/>
        </p:spPr>
      </p:pic>
    </p:spTree>
    <p:extLst>
      <p:ext uri="{BB962C8B-B14F-4D97-AF65-F5344CB8AC3E}">
        <p14:creationId xmlns:p14="http://schemas.microsoft.com/office/powerpoint/2010/main" val="40512964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Ayvo</a:t>
            </a:r>
            <a:r>
              <a:rPr lang="en-US" dirty="0" smtClean="0"/>
              <a:t> bottles filter out impurities</a:t>
            </a:r>
          </a:p>
          <a:p>
            <a:r>
              <a:rPr lang="en-US" dirty="0" smtClean="0"/>
              <a:t>Add supplements you need</a:t>
            </a:r>
          </a:p>
          <a:p>
            <a:r>
              <a:rPr lang="en-US" dirty="0" smtClean="0"/>
              <a:t>Portable- fit in cup holders</a:t>
            </a:r>
          </a:p>
          <a:p>
            <a:r>
              <a:rPr lang="en-US" b="1" dirty="0" smtClean="0"/>
              <a:t>RENEWABLE</a:t>
            </a:r>
          </a:p>
          <a:p>
            <a:endParaRPr lang="en-US" dirty="0"/>
          </a:p>
        </p:txBody>
      </p:sp>
      <p:sp>
        <p:nvSpPr>
          <p:cNvPr id="4" name="Footer Placeholder 3"/>
          <p:cNvSpPr>
            <a:spLocks noGrp="1"/>
          </p:cNvSpPr>
          <p:nvPr>
            <p:ph type="ftr" sz="quarter" idx="11"/>
          </p:nvPr>
        </p:nvSpPr>
        <p:spPr/>
        <p:txBody>
          <a:bodyPr/>
          <a:lstStyle/>
          <a:p>
            <a:r>
              <a:rPr lang="en-US" smtClean="0"/>
              <a:t>Ayvo Water</a:t>
            </a:r>
            <a:endParaRPr lang="en-US"/>
          </a:p>
        </p:txBody>
      </p:sp>
      <p:sp>
        <p:nvSpPr>
          <p:cNvPr id="5" name="Slide Number Placeholder 4"/>
          <p:cNvSpPr>
            <a:spLocks noGrp="1"/>
          </p:cNvSpPr>
          <p:nvPr>
            <p:ph type="sldNum" sz="quarter" idx="12"/>
          </p:nvPr>
        </p:nvSpPr>
        <p:spPr/>
        <p:txBody>
          <a:bodyPr/>
          <a:lstStyle/>
          <a:p>
            <a:fld id="{A1E44CB4-C5AA-4BA8-B6EF-35DC16295402}" type="slidenum">
              <a:rPr lang="en-US" smtClean="0"/>
              <a:pPr/>
              <a:t>27</a:t>
            </a:fld>
            <a:endParaRPr lang="en-US"/>
          </a:p>
        </p:txBody>
      </p:sp>
    </p:spTree>
    <p:extLst>
      <p:ext uri="{BB962C8B-B14F-4D97-AF65-F5344CB8AC3E}">
        <p14:creationId xmlns:p14="http://schemas.microsoft.com/office/powerpoint/2010/main" val="18365562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Ayvo Water</a:t>
            </a:r>
            <a:endParaRPr lang="en-US"/>
          </a:p>
        </p:txBody>
      </p:sp>
      <p:sp>
        <p:nvSpPr>
          <p:cNvPr id="5" name="Slide Number Placeholder 4"/>
          <p:cNvSpPr>
            <a:spLocks noGrp="1"/>
          </p:cNvSpPr>
          <p:nvPr>
            <p:ph type="sldNum" sz="quarter" idx="12"/>
          </p:nvPr>
        </p:nvSpPr>
        <p:spPr/>
        <p:txBody>
          <a:bodyPr/>
          <a:lstStyle/>
          <a:p>
            <a:fld id="{A1E44CB4-C5AA-4BA8-B6EF-35DC16295402}" type="slidenum">
              <a:rPr lang="en-US" smtClean="0"/>
              <a:pPr/>
              <a:t>28</a:t>
            </a:fld>
            <a:endParaRPr lang="en-US"/>
          </a:p>
        </p:txBody>
      </p:sp>
      <p:pic>
        <p:nvPicPr>
          <p:cNvPr id="7" name="Picture 6" descr="Image (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0" y="0"/>
            <a:ext cx="9136390" cy="6858000"/>
          </a:xfrm>
          <a:prstGeom prst="rect">
            <a:avLst/>
          </a:prstGeom>
        </p:spPr>
      </p:pic>
      <p:sp>
        <p:nvSpPr>
          <p:cNvPr id="8" name="TextBox 7"/>
          <p:cNvSpPr txBox="1"/>
          <p:nvPr/>
        </p:nvSpPr>
        <p:spPr>
          <a:xfrm>
            <a:off x="5638800" y="5715000"/>
            <a:ext cx="3352800" cy="369332"/>
          </a:xfrm>
          <a:prstGeom prst="rect">
            <a:avLst/>
          </a:prstGeom>
          <a:noFill/>
        </p:spPr>
        <p:txBody>
          <a:bodyPr wrap="square" rtlCol="0">
            <a:spAutoFit/>
          </a:bodyPr>
          <a:lstStyle/>
          <a:p>
            <a:r>
              <a:rPr lang="en-US" dirty="0" smtClean="0"/>
              <a:t>Healthy Water, Healthy Life</a:t>
            </a:r>
            <a:endParaRPr lang="en-US" dirty="0"/>
          </a:p>
        </p:txBody>
      </p:sp>
    </p:spTree>
    <p:extLst>
      <p:ext uri="{BB962C8B-B14F-4D97-AF65-F5344CB8AC3E}">
        <p14:creationId xmlns:p14="http://schemas.microsoft.com/office/powerpoint/2010/main" val="24165449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29</a:t>
            </a:fld>
            <a:endParaRPr lang="en-US"/>
          </a:p>
        </p:txBody>
      </p:sp>
    </p:spTree>
    <p:extLst>
      <p:ext uri="{BB962C8B-B14F-4D97-AF65-F5344CB8AC3E}">
        <p14:creationId xmlns:p14="http://schemas.microsoft.com/office/powerpoint/2010/main" val="32366977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Purified water not available anywhere, anytime. </a:t>
            </a:r>
          </a:p>
          <a:p>
            <a:pPr marL="0" indent="0">
              <a:buNone/>
            </a:pPr>
            <a:endParaRPr lang="en-US" sz="2400" dirty="0"/>
          </a:p>
          <a:p>
            <a:r>
              <a:rPr lang="en-US" sz="2400" dirty="0"/>
              <a:t>Not having the right amount of minerals in our body.</a:t>
            </a:r>
          </a:p>
          <a:p>
            <a:pPr marL="0" indent="0">
              <a:buNone/>
            </a:pPr>
            <a:endParaRPr lang="en-US" sz="2400" dirty="0"/>
          </a:p>
          <a:p>
            <a:r>
              <a:rPr lang="en-US" sz="2400" dirty="0"/>
              <a:t>Current water bottles don’t contain enough magnesium. </a:t>
            </a:r>
          </a:p>
          <a:p>
            <a:pPr marL="0" indent="0">
              <a:buNone/>
            </a:pPr>
            <a:endParaRPr lang="en-US" sz="2400" dirty="0"/>
          </a:p>
          <a:p>
            <a:r>
              <a:rPr lang="en-US" sz="2400" dirty="0"/>
              <a:t>Filtered water is expensive.</a:t>
            </a:r>
          </a:p>
          <a:p>
            <a:pPr marL="0" indent="0">
              <a:buNone/>
            </a:pPr>
            <a:endParaRPr lang="en-US" sz="2400" dirty="0"/>
          </a:p>
          <a:p>
            <a:r>
              <a:rPr lang="en-US" sz="2400" dirty="0"/>
              <a:t>Pitcher Filters do not eliminate all impurities.</a:t>
            </a:r>
          </a:p>
          <a:p>
            <a:endParaRPr lang="en-US" sz="2400" dirty="0"/>
          </a:p>
          <a:p>
            <a:r>
              <a:rPr lang="en-US" sz="2400" dirty="0"/>
              <a:t>50 billion plastic water bottles end up in U.S. landfills each year</a:t>
            </a:r>
            <a:r>
              <a:rPr lang="en-US" sz="2400" dirty="0" smtClean="0"/>
              <a:t>.</a:t>
            </a:r>
            <a:endParaRPr lang="en-US" dirty="0"/>
          </a:p>
          <a:p>
            <a:endParaRPr lang="en-US" dirty="0" smtClean="0"/>
          </a:p>
          <a:p>
            <a:pPr marL="0" indent="0">
              <a:buNone/>
            </a:pPr>
            <a:endParaRPr lang="en-US" dirty="0" smtClean="0"/>
          </a:p>
          <a:p>
            <a:endParaRPr lang="en-US" dirty="0" smtClean="0"/>
          </a:p>
          <a:p>
            <a:endParaRPr lang="en-US" dirty="0"/>
          </a:p>
        </p:txBody>
      </p:sp>
      <p:sp>
        <p:nvSpPr>
          <p:cNvPr id="6" name="Footer Placeholder 5"/>
          <p:cNvSpPr>
            <a:spLocks noGrp="1"/>
          </p:cNvSpPr>
          <p:nvPr>
            <p:ph type="ftr" sz="quarter" idx="11"/>
          </p:nvPr>
        </p:nvSpPr>
        <p:spPr>
          <a:xfrm>
            <a:off x="76200" y="6356350"/>
            <a:ext cx="3352800" cy="365125"/>
          </a:xfrm>
        </p:spPr>
        <p:txBody>
          <a:bodyPr/>
          <a:lstStyle/>
          <a:p>
            <a:r>
              <a:rPr lang="en-US" dirty="0" err="1" smtClean="0"/>
              <a:t>Ayvo</a:t>
            </a:r>
            <a:r>
              <a:rPr lang="en-US" dirty="0" smtClean="0"/>
              <a:t> Water</a:t>
            </a:r>
            <a:endParaRPr lang="en-US" dirty="0"/>
          </a:p>
        </p:txBody>
      </p:sp>
      <p:sp>
        <p:nvSpPr>
          <p:cNvPr id="8" name="Slide Number Placeholder 7"/>
          <p:cNvSpPr>
            <a:spLocks noGrp="1"/>
          </p:cNvSpPr>
          <p:nvPr>
            <p:ph type="sldNum" sz="quarter" idx="12"/>
          </p:nvPr>
        </p:nvSpPr>
        <p:spPr/>
        <p:txBody>
          <a:bodyPr/>
          <a:lstStyle/>
          <a:p>
            <a:fld id="{A1E44CB4-C5AA-4BA8-B6EF-35DC16295402}" type="slidenum">
              <a:rPr lang="en-US" smtClean="0"/>
              <a:pPr/>
              <a:t>3</a:t>
            </a:fld>
            <a:endParaRPr lang="en-US"/>
          </a:p>
        </p:txBody>
      </p:sp>
      <p:pic>
        <p:nvPicPr>
          <p:cNvPr id="1026" name="Picture 2" descr="http://reusablebags.typepad.com/photos/uncategorized/2008/10/15/plastic_bug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216" y="74111"/>
            <a:ext cx="2542784" cy="190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689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Add pictures of dirty water </a:t>
            </a:r>
          </a:p>
          <a:p>
            <a:r>
              <a:rPr lang="en-US" dirty="0" smtClean="0"/>
              <a:t>Add pictures </a:t>
            </a:r>
          </a:p>
          <a:p>
            <a:r>
              <a:rPr lang="en-US" dirty="0" smtClean="0"/>
              <a:t>Put gross margin but on a back up slide</a:t>
            </a:r>
          </a:p>
          <a:p>
            <a:endParaRPr lang="en-US" dirty="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90600" y="2286000"/>
            <a:ext cx="6188965" cy="4389437"/>
          </a:xfrm>
        </p:spPr>
      </p:pic>
      <p:sp>
        <p:nvSpPr>
          <p:cNvPr id="3" name="Footer Placeholder 2"/>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31</a:t>
            </a:fld>
            <a:endParaRPr lang="en-US"/>
          </a:p>
        </p:txBody>
      </p:sp>
      <p:sp>
        <p:nvSpPr>
          <p:cNvPr id="8" name="Rectangle 7"/>
          <p:cNvSpPr/>
          <p:nvPr/>
        </p:nvSpPr>
        <p:spPr>
          <a:xfrm>
            <a:off x="3733800" y="6396335"/>
            <a:ext cx="4572000" cy="461665"/>
          </a:xfrm>
          <a:prstGeom prst="rect">
            <a:avLst/>
          </a:prstGeom>
        </p:spPr>
        <p:txBody>
          <a:bodyPr>
            <a:spAutoFit/>
          </a:bodyPr>
          <a:lstStyle/>
          <a:p>
            <a:r>
              <a:rPr lang="en-US" sz="1200" dirty="0">
                <a:hlinkClick r:id="rId3"/>
              </a:rPr>
              <a:t>http://business.library.wisc.edu/resources/kavajecz/09%20Fall/cocacolavit_pres.pdf</a:t>
            </a:r>
            <a:endParaRPr lang="en-US" sz="1200" dirty="0"/>
          </a:p>
        </p:txBody>
      </p:sp>
    </p:spTree>
    <p:extLst>
      <p:ext uri="{BB962C8B-B14F-4D97-AF65-F5344CB8AC3E}">
        <p14:creationId xmlns:p14="http://schemas.microsoft.com/office/powerpoint/2010/main" val="315589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COGS (modify this)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8939669"/>
              </p:ext>
            </p:extLst>
          </p:nvPr>
        </p:nvGraphicFramePr>
        <p:xfrm>
          <a:off x="228600" y="2057400"/>
          <a:ext cx="8534399" cy="4724398"/>
        </p:xfrm>
        <a:graphic>
          <a:graphicData uri="http://schemas.openxmlformats.org/drawingml/2006/table">
            <a:tbl>
              <a:tblPr/>
              <a:tblGrid>
                <a:gridCol w="1589443"/>
                <a:gridCol w="1204737"/>
                <a:gridCol w="1083252"/>
                <a:gridCol w="961765"/>
                <a:gridCol w="890897"/>
                <a:gridCol w="982013"/>
                <a:gridCol w="982013"/>
                <a:gridCol w="840279"/>
              </a:tblGrid>
              <a:tr h="340047">
                <a:tc>
                  <a:txBody>
                    <a:bodyPr/>
                    <a:lstStyle/>
                    <a:p>
                      <a:pPr algn="l" fontAlgn="b"/>
                      <a:r>
                        <a:rPr lang="en-US" sz="900" b="1" i="0" u="sng" strike="noStrike">
                          <a:solidFill>
                            <a:srgbClr val="FFFFFF"/>
                          </a:solidFill>
                          <a:effectLst/>
                          <a:latin typeface="Calibri"/>
                        </a:rPr>
                        <a:t>Bottle Part</a:t>
                      </a:r>
                    </a:p>
                  </a:txBody>
                  <a:tcPr marL="9762" marR="9762" marT="9762" marB="0" anchor="b">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C0504D"/>
                    </a:solidFill>
                  </a:tcPr>
                </a:tc>
                <a:tc>
                  <a:txBody>
                    <a:bodyPr/>
                    <a:lstStyle/>
                    <a:p>
                      <a:pPr algn="l" fontAlgn="b"/>
                      <a:r>
                        <a:rPr lang="en-US" sz="900" b="1" i="0" u="sng" strike="noStrike">
                          <a:solidFill>
                            <a:srgbClr val="000000"/>
                          </a:solidFill>
                          <a:effectLst/>
                          <a:latin typeface="Calibri"/>
                        </a:rPr>
                        <a:t>Quantity per Bottle</a:t>
                      </a:r>
                    </a:p>
                  </a:txBody>
                  <a:tcPr marL="9762" marR="9762" marT="9762" marB="0" anchor="b">
                    <a:lnL w="6350" cap="flat" cmpd="sng" algn="ctr">
                      <a:solidFill>
                        <a:srgbClr val="C0504D"/>
                      </a:solidFill>
                      <a:prstDash val="solid"/>
                      <a:round/>
                      <a:headEnd type="none" w="med" len="med"/>
                      <a:tailEnd type="none" w="med" len="med"/>
                    </a:lnL>
                    <a:lnR>
                      <a:noFill/>
                    </a:lnR>
                    <a:lnT>
                      <a:noFill/>
                    </a:lnT>
                    <a:lnB>
                      <a:noFill/>
                    </a:lnB>
                  </a:tcPr>
                </a:tc>
                <a:tc>
                  <a:txBody>
                    <a:bodyPr/>
                    <a:lstStyle/>
                    <a:p>
                      <a:pPr algn="l" fontAlgn="b"/>
                      <a:r>
                        <a:rPr lang="en-US" sz="900" b="1" i="0" u="sng" strike="noStrike">
                          <a:solidFill>
                            <a:srgbClr val="000000"/>
                          </a:solidFill>
                          <a:effectLst/>
                          <a:latin typeface="Calibri"/>
                        </a:rPr>
                        <a:t>Min. Order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Cost Per Order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Cost per Unit</a:t>
                      </a:r>
                    </a:p>
                  </a:txBody>
                  <a:tcPr marL="9762" marR="9762" marT="9762" marB="0" anchor="b">
                    <a:lnL>
                      <a:noFill/>
                    </a:lnL>
                    <a:lnR>
                      <a:noFill/>
                    </a:lnR>
                    <a:lnT>
                      <a:noFill/>
                    </a:lnT>
                    <a:lnB>
                      <a:noFill/>
                    </a:lnB>
                  </a:tcPr>
                </a:tc>
                <a:tc>
                  <a:txBody>
                    <a:bodyPr/>
                    <a:lstStyle/>
                    <a:p>
                      <a:pPr algn="l" fontAlgn="b"/>
                      <a:r>
                        <a:rPr lang="en-US" sz="900" b="1" i="0" u="sng" strike="noStrike" dirty="0">
                          <a:solidFill>
                            <a:srgbClr val="000000"/>
                          </a:solidFill>
                          <a:effectLst/>
                          <a:latin typeface="Calibri"/>
                        </a:rPr>
                        <a:t>Units Available</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Units Required</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Units Excess</a:t>
                      </a: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Body</a:t>
                      </a:r>
                    </a:p>
                  </a:txBody>
                  <a:tcPr marL="9762" marR="9762" marT="9762" marB="0" anchor="b">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a:t>
                      </a:r>
                    </a:p>
                  </a:txBody>
                  <a:tcPr marL="9762" marR="9762" marT="9762" marB="0" anchor="b">
                    <a:lnL w="6350" cap="flat" cmpd="sng" algn="ctr">
                      <a:solidFill>
                        <a:srgbClr val="C0504D"/>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$1,800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$3.60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Cartridge</a:t>
                      </a:r>
                    </a:p>
                  </a:txBody>
                  <a:tcPr marL="9762" marR="9762" marT="9762" marB="0" anchor="b">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a:t>
                      </a:r>
                    </a:p>
                  </a:txBody>
                  <a:tcPr marL="9762" marR="9762" marT="9762" marB="0" anchor="b">
                    <a:lnL w="6350" cap="flat" cmpd="sng" algn="ctr">
                      <a:solidFill>
                        <a:srgbClr val="C0504D"/>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$1,210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$2.42 </a:t>
                      </a:r>
                    </a:p>
                  </a:txBody>
                  <a:tcPr marL="9762" marR="9762" marT="9762"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r>
                        <a:rPr lang="en-US" sz="900" b="0" i="0" u="none" strike="noStrike" dirty="0">
                          <a:solidFill>
                            <a:srgbClr val="000000"/>
                          </a:solidFill>
                          <a:effectLst/>
                          <a:latin typeface="Calibri"/>
                        </a:rPr>
                        <a:t>Nozzle (Sport or Casual)</a:t>
                      </a:r>
                    </a:p>
                  </a:txBody>
                  <a:tcPr marL="9762" marR="9762" marT="9762" marB="0" anchor="b">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a:t>
                      </a:r>
                    </a:p>
                  </a:txBody>
                  <a:tcPr marL="9762" marR="9762" marT="9762" marB="0" anchor="b">
                    <a:lnL w="6350" cap="flat" cmpd="sng" algn="ctr">
                      <a:solidFill>
                        <a:srgbClr val="C0504D"/>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$0.06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w="6350" cap="flat" cmpd="sng" algn="ctr">
                      <a:solidFill>
                        <a:srgbClr val="C0504D"/>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r>
              <a:tr h="257903">
                <a:tc>
                  <a:txBody>
                    <a:bodyPr/>
                    <a:lstStyle/>
                    <a:p>
                      <a:pPr algn="l" fontAlgn="b"/>
                      <a:r>
                        <a:rPr lang="en-US" sz="900" b="1" i="0" u="sng" strike="noStrike">
                          <a:solidFill>
                            <a:srgbClr val="000000"/>
                          </a:solidFill>
                          <a:effectLst/>
                          <a:latin typeface="Calibri"/>
                        </a:rPr>
                        <a:t>Filter Part</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Quantity per Filter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Min. Order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Cost Per Order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Cost per Unit</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Units Available</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Units Required</a:t>
                      </a:r>
                    </a:p>
                  </a:txBody>
                  <a:tcPr marL="9762" marR="9762" marT="9762"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a:endParaRP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Aluminum Sieve Mesh #400</a:t>
                      </a:r>
                    </a:p>
                  </a:txBody>
                  <a:tcPr marL="9762" marR="9762" marT="9762" marB="0" anchor="b">
                    <a:lnL>
                      <a:noFill/>
                    </a:lnL>
                    <a:lnR>
                      <a:noFill/>
                    </a:lnR>
                    <a:lnT>
                      <a:noFill/>
                    </a:lnT>
                    <a:lnB>
                      <a:noFill/>
                    </a:lnB>
                  </a:tcPr>
                </a:tc>
                <a:tc>
                  <a:txBody>
                    <a:bodyPr/>
                    <a:lstStyle/>
                    <a:p>
                      <a:pPr algn="l" fontAlgn="b"/>
                      <a:r>
                        <a:rPr lang="pl-PL" sz="900" b="0" i="0" u="none" strike="noStrike">
                          <a:solidFill>
                            <a:srgbClr val="000000"/>
                          </a:solidFill>
                          <a:effectLst/>
                          <a:latin typeface="Calibri"/>
                        </a:rPr>
                        <a:t>3.611 sq.in.</a:t>
                      </a:r>
                    </a:p>
                  </a:txBody>
                  <a:tcPr marL="9762" marR="9762" marT="9762" marB="0" anchor="b">
                    <a:lnL>
                      <a:noFill/>
                    </a:lnL>
                    <a:lnR>
                      <a:noFill/>
                    </a:lnR>
                    <a:lnT>
                      <a:noFill/>
                    </a:lnT>
                    <a:lnB>
                      <a:noFill/>
                    </a:lnB>
                  </a:tcPr>
                </a:tc>
                <a:tc>
                  <a:txBody>
                    <a:bodyPr/>
                    <a:lstStyle/>
                    <a:p>
                      <a:pPr algn="l" fontAlgn="b"/>
                      <a:r>
                        <a:rPr lang="pl-PL" sz="900" b="0" i="0" u="none" strike="noStrike">
                          <a:solidFill>
                            <a:srgbClr val="000000"/>
                          </a:solidFill>
                          <a:effectLst/>
                          <a:latin typeface="Calibri"/>
                        </a:rPr>
                        <a:t>1,805 sq.in</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$2.75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5.50E-03</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Aluminum Sieve Mesh #100</a:t>
                      </a:r>
                    </a:p>
                  </a:txBody>
                  <a:tcPr marL="9762" marR="9762" marT="9762" marB="0" anchor="b">
                    <a:lnL>
                      <a:noFill/>
                    </a:lnL>
                    <a:lnR>
                      <a:noFill/>
                    </a:lnR>
                    <a:lnT>
                      <a:noFill/>
                    </a:lnT>
                    <a:lnB>
                      <a:noFill/>
                    </a:lnB>
                  </a:tcPr>
                </a:tc>
                <a:tc>
                  <a:txBody>
                    <a:bodyPr/>
                    <a:lstStyle/>
                    <a:p>
                      <a:pPr algn="l" fontAlgn="b"/>
                      <a:r>
                        <a:rPr lang="fr-FR" sz="900" b="0" i="0" u="none" strike="noStrike">
                          <a:solidFill>
                            <a:srgbClr val="000000"/>
                          </a:solidFill>
                          <a:effectLst/>
                          <a:latin typeface="Calibri"/>
                        </a:rPr>
                        <a:t>3.611 sq. in.</a:t>
                      </a:r>
                    </a:p>
                  </a:txBody>
                  <a:tcPr marL="9762" marR="9762" marT="9762" marB="0" anchor="b">
                    <a:lnL>
                      <a:noFill/>
                    </a:lnL>
                    <a:lnR>
                      <a:noFill/>
                    </a:lnR>
                    <a:lnT>
                      <a:noFill/>
                    </a:lnT>
                    <a:lnB>
                      <a:noFill/>
                    </a:lnB>
                  </a:tcPr>
                </a:tc>
                <a:tc>
                  <a:txBody>
                    <a:bodyPr/>
                    <a:lstStyle/>
                    <a:p>
                      <a:pPr algn="l" fontAlgn="b"/>
                      <a:r>
                        <a:rPr lang="fr-FR" sz="900" b="0" i="0" u="none" strike="noStrike">
                          <a:solidFill>
                            <a:srgbClr val="000000"/>
                          </a:solidFill>
                          <a:effectLst/>
                          <a:latin typeface="Calibri"/>
                        </a:rPr>
                        <a:t>4,650 sq. in</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$12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$0.01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1287</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787</a:t>
                      </a:r>
                    </a:p>
                  </a:txBody>
                  <a:tcPr marL="9762" marR="9762" marT="9762" marB="0" anchor="b">
                    <a:lnL>
                      <a:noFill/>
                    </a:lnL>
                    <a:lnR>
                      <a:noFill/>
                    </a:lnR>
                    <a:lnT>
                      <a:noFill/>
                    </a:lnT>
                    <a:lnB>
                      <a:noFill/>
                    </a:lnB>
                  </a:tcPr>
                </a:tc>
              </a:tr>
              <a:tr h="257903">
                <a:tc>
                  <a:txBody>
                    <a:bodyPr/>
                    <a:lstStyle/>
                    <a:p>
                      <a:pPr algn="l" fontAlgn="b"/>
                      <a:r>
                        <a:rPr lang="en-US" sz="900" b="0" i="0" u="none" strike="noStrike" dirty="0">
                          <a:solidFill>
                            <a:srgbClr val="000000"/>
                          </a:solidFill>
                          <a:effectLst/>
                          <a:latin typeface="Calibri"/>
                        </a:rPr>
                        <a:t>Activated Carbon (Charcoal)</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$500.00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Plastic Sieve</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$250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$0.50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Solid Carbon Block Filter</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$75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$0.15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a:t>
                      </a:r>
                    </a:p>
                  </a:txBody>
                  <a:tcPr marL="9762" marR="9762" marT="9762" marB="0" anchor="b">
                    <a:lnL>
                      <a:noFill/>
                    </a:lnL>
                    <a:lnR>
                      <a:noFill/>
                    </a:lnR>
                    <a:lnT>
                      <a:noFill/>
                    </a:lnT>
                    <a:lnB>
                      <a:noFill/>
                    </a:lnB>
                  </a:tcPr>
                </a:tc>
              </a:tr>
              <a:tr h="257903">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r>
              <a:tr h="257903">
                <a:tc>
                  <a:txBody>
                    <a:bodyPr/>
                    <a:lstStyle/>
                    <a:p>
                      <a:pPr algn="l" fontAlgn="b"/>
                      <a:r>
                        <a:rPr lang="en-US" sz="900" b="1" i="0" u="sng" strike="noStrike">
                          <a:solidFill>
                            <a:srgbClr val="000000"/>
                          </a:solidFill>
                          <a:effectLst/>
                          <a:latin typeface="Calibri"/>
                        </a:rPr>
                        <a:t>Cartridge</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Quantity per Cartridge</a:t>
                      </a:r>
                    </a:p>
                  </a:txBody>
                  <a:tcPr marL="9762" marR="9762" marT="9762" marB="0" anchor="b">
                    <a:lnL>
                      <a:noFill/>
                    </a:lnL>
                    <a:lnR>
                      <a:noFill/>
                    </a:lnR>
                    <a:lnT>
                      <a:noFill/>
                    </a:lnT>
                    <a:lnB>
                      <a:noFill/>
                    </a:lnB>
                  </a:tcPr>
                </a:tc>
                <a:tc>
                  <a:txBody>
                    <a:bodyPr/>
                    <a:lstStyle/>
                    <a:p>
                      <a:pPr algn="l" fontAlgn="b"/>
                      <a:r>
                        <a:rPr lang="en-US" sz="900" b="1" i="0" u="sng" strike="noStrike" dirty="0">
                          <a:solidFill>
                            <a:srgbClr val="000000"/>
                          </a:solidFill>
                          <a:effectLst/>
                          <a:latin typeface="Calibri"/>
                        </a:rPr>
                        <a:t>Min. Order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Price</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Cost per Unit</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Units Available</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Units Required</a:t>
                      </a:r>
                    </a:p>
                  </a:txBody>
                  <a:tcPr marL="9762" marR="9762" marT="9762"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a:endParaRP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Magnesium Hydroxide</a:t>
                      </a:r>
                    </a:p>
                  </a:txBody>
                  <a:tcPr marL="9762" marR="9762" marT="9762"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2440 mg</a:t>
                      </a:r>
                    </a:p>
                  </a:txBody>
                  <a:tcPr marL="9762" marR="9762" marT="9762"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1.5 kg</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$46.25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$0.08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625</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125</a:t>
                      </a:r>
                    </a:p>
                  </a:txBody>
                  <a:tcPr marL="9762" marR="9762" marT="9762" marB="0" anchor="b">
                    <a:lnL>
                      <a:noFill/>
                    </a:lnL>
                    <a:lnR>
                      <a:noFill/>
                    </a:lnR>
                    <a:lnT>
                      <a:noFill/>
                    </a:lnT>
                    <a:lnB>
                      <a:noFill/>
                    </a:lnB>
                  </a:tcPr>
                </a:tc>
              </a:tr>
              <a:tr h="257903">
                <a:tc>
                  <a:txBody>
                    <a:bodyPr/>
                    <a:lstStyle/>
                    <a:p>
                      <a:pPr algn="l" fontAlgn="b"/>
                      <a:r>
                        <a:rPr lang="en-US" sz="900" b="0" i="0" u="none" strike="noStrike">
                          <a:solidFill>
                            <a:srgbClr val="000000"/>
                          </a:solidFill>
                          <a:effectLst/>
                          <a:latin typeface="Calibri"/>
                        </a:rPr>
                        <a:t>Magnesium Carbonate</a:t>
                      </a:r>
                    </a:p>
                  </a:txBody>
                  <a:tcPr marL="9762" marR="9762" marT="9762"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610 mg</a:t>
                      </a:r>
                    </a:p>
                  </a:txBody>
                  <a:tcPr marL="9762" marR="9762" marT="9762"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500g</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$19.00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$0.23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819</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319</a:t>
                      </a:r>
                    </a:p>
                  </a:txBody>
                  <a:tcPr marL="9762" marR="9762" marT="9762" marB="0" anchor="b">
                    <a:lnL>
                      <a:noFill/>
                    </a:lnL>
                    <a:lnR>
                      <a:noFill/>
                    </a:lnR>
                    <a:lnT>
                      <a:noFill/>
                    </a:lnT>
                    <a:lnB>
                      <a:noFill/>
                    </a:lnB>
                  </a:tcPr>
                </a:tc>
              </a:tr>
              <a:tr h="257903">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r>
              <a:tr h="257903">
                <a:tc>
                  <a:txBody>
                    <a:bodyPr/>
                    <a:lstStyle/>
                    <a:p>
                      <a:pPr algn="l" fontAlgn="b"/>
                      <a:r>
                        <a:rPr lang="en-US" sz="900" b="1" i="0" u="sng" strike="noStrike">
                          <a:solidFill>
                            <a:srgbClr val="000000"/>
                          </a:solidFill>
                          <a:effectLst/>
                          <a:latin typeface="Calibri"/>
                        </a:rPr>
                        <a:t>Total Required for Min. Order</a:t>
                      </a:r>
                    </a:p>
                  </a:txBody>
                  <a:tcPr marL="9762" marR="9762" marT="9762" marB="0" anchor="b">
                    <a:lnL>
                      <a:noFill/>
                    </a:lnL>
                    <a:lnR>
                      <a:noFill/>
                    </a:lnR>
                    <a:lnT>
                      <a:noFill/>
                    </a:lnT>
                    <a:lnB>
                      <a:noFill/>
                    </a:lnB>
                  </a:tcPr>
                </a:tc>
                <a:tc>
                  <a:txBody>
                    <a:bodyPr/>
                    <a:lstStyle/>
                    <a:p>
                      <a:pPr algn="l" fontAlgn="b"/>
                      <a:r>
                        <a:rPr lang="en-US" sz="900" b="1" i="0" u="sng" strike="noStrike">
                          <a:solidFill>
                            <a:srgbClr val="000000"/>
                          </a:solidFill>
                          <a:effectLst/>
                          <a:latin typeface="Calibri"/>
                        </a:rPr>
                        <a:t>Total Cost of Unit</a:t>
                      </a:r>
                    </a:p>
                  </a:txBody>
                  <a:tcPr marL="9762" marR="9762" marT="9762" marB="0" anchor="b">
                    <a:lnL>
                      <a:noFill/>
                    </a:lnL>
                    <a:lnR>
                      <a:noFill/>
                    </a:lnR>
                    <a:lnT>
                      <a:noFill/>
                    </a:lnT>
                    <a:lnB>
                      <a:noFill/>
                    </a:lnB>
                  </a:tcPr>
                </a:tc>
                <a:tc gridSpan="2">
                  <a:txBody>
                    <a:bodyPr/>
                    <a:lstStyle/>
                    <a:p>
                      <a:pPr algn="l" fontAlgn="b"/>
                      <a:r>
                        <a:rPr lang="en-US" sz="900" b="1" i="0" u="sng" strike="noStrike">
                          <a:solidFill>
                            <a:srgbClr val="000000"/>
                          </a:solidFill>
                          <a:effectLst/>
                          <a:latin typeface="Calibri"/>
                        </a:rPr>
                        <a:t>Total Units Available</a:t>
                      </a:r>
                    </a:p>
                  </a:txBody>
                  <a:tcPr marL="9762" marR="9762" marT="9762" marB="0" anchor="b">
                    <a:lnL>
                      <a:noFill/>
                    </a:lnL>
                    <a:lnR>
                      <a:noFill/>
                    </a:lnR>
                    <a:lnT>
                      <a:noFill/>
                    </a:lnT>
                    <a:lnB>
                      <a:noFill/>
                    </a:lnB>
                  </a:tcPr>
                </a:tc>
                <a:tc hMerge="1">
                  <a:txBody>
                    <a:bodyPr/>
                    <a:lstStyle/>
                    <a:p>
                      <a:endParaRPr lang="en-US"/>
                    </a:p>
                  </a:txBody>
                  <a:tcPr/>
                </a:tc>
                <a:tc>
                  <a:txBody>
                    <a:bodyPr/>
                    <a:lstStyle/>
                    <a:p>
                      <a:pPr algn="l" fontAlgn="b"/>
                      <a:endParaRPr lang="en-US" sz="900" b="1"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a:endParaRPr>
                    </a:p>
                  </a:txBody>
                  <a:tcPr marL="9762" marR="9762" marT="9762" marB="0" anchor="b">
                    <a:lnL>
                      <a:noFill/>
                    </a:lnL>
                    <a:lnR>
                      <a:noFill/>
                    </a:lnR>
                    <a:lnT>
                      <a:noFill/>
                    </a:lnT>
                    <a:lnB>
                      <a:noFill/>
                    </a:lnB>
                  </a:tcPr>
                </a:tc>
              </a:tr>
              <a:tr h="257903">
                <a:tc>
                  <a:txBody>
                    <a:bodyPr/>
                    <a:lstStyle/>
                    <a:p>
                      <a:pPr algn="r" fontAlgn="b"/>
                      <a:r>
                        <a:rPr lang="en-US" sz="900" b="0" i="0" u="none" strike="noStrike">
                          <a:solidFill>
                            <a:srgbClr val="000000"/>
                          </a:solidFill>
                          <a:effectLst/>
                          <a:latin typeface="Calibri"/>
                        </a:rPr>
                        <a:t>$3,940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$8.06 </a:t>
                      </a:r>
                    </a:p>
                  </a:txBody>
                  <a:tcPr marL="9762" marR="9762" marT="9762"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500</a:t>
                      </a: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9762" marR="9762" marT="9762"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9762" marR="9762" marT="9762" marB="0" anchor="b">
                    <a:lnL>
                      <a:noFill/>
                    </a:lnL>
                    <a:lnR>
                      <a:noFill/>
                    </a:lnR>
                    <a:lnT>
                      <a:noFill/>
                    </a:lnT>
                    <a:lnB>
                      <a:noFill/>
                    </a:lnB>
                  </a:tcPr>
                </a:tc>
              </a:tr>
            </a:tbl>
          </a:graphicData>
        </a:graphic>
      </p:graphicFrame>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32</a:t>
            </a:fld>
            <a:endParaRPr lang="en-US"/>
          </a:p>
        </p:txBody>
      </p:sp>
    </p:spTree>
    <p:extLst>
      <p:ext uri="{BB962C8B-B14F-4D97-AF65-F5344CB8AC3E}">
        <p14:creationId xmlns:p14="http://schemas.microsoft.com/office/powerpoint/2010/main" val="30729947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Magnesium?</a:t>
            </a:r>
            <a:endParaRPr lang="en-US" dirty="0"/>
          </a:p>
        </p:txBody>
      </p:sp>
      <p:sp>
        <p:nvSpPr>
          <p:cNvPr id="3" name="Content Placeholder 2"/>
          <p:cNvSpPr>
            <a:spLocks noGrp="1"/>
          </p:cNvSpPr>
          <p:nvPr>
            <p:ph idx="1"/>
          </p:nvPr>
        </p:nvSpPr>
        <p:spPr/>
        <p:txBody>
          <a:bodyPr/>
          <a:lstStyle/>
          <a:p>
            <a:r>
              <a:rPr lang="en-US" dirty="0"/>
              <a:t>Over </a:t>
            </a:r>
            <a:r>
              <a:rPr lang="en-US" dirty="0" smtClean="0"/>
              <a:t>70% </a:t>
            </a:r>
            <a:r>
              <a:rPr lang="en-US" dirty="0"/>
              <a:t>of adults do not consume the recommended amount of Magnesium.</a:t>
            </a:r>
          </a:p>
          <a:p>
            <a:pPr marL="0" indent="0">
              <a:buNone/>
            </a:pPr>
            <a:endParaRPr lang="en-US" dirty="0"/>
          </a:p>
          <a:p>
            <a:r>
              <a:rPr lang="en-US" dirty="0"/>
              <a:t>A census in </a:t>
            </a:r>
            <a:r>
              <a:rPr lang="en-US" dirty="0" smtClean="0"/>
              <a:t>2oo9 </a:t>
            </a:r>
            <a:r>
              <a:rPr lang="en-US" dirty="0"/>
              <a:t>determined that people consumed </a:t>
            </a:r>
            <a:r>
              <a:rPr lang="en-US" dirty="0" smtClean="0"/>
              <a:t>175-225  </a:t>
            </a:r>
            <a:r>
              <a:rPr lang="en-US" dirty="0"/>
              <a:t>mg vs. 400 mg needed.</a:t>
            </a:r>
          </a:p>
          <a:p>
            <a:pPr marL="0" indent="0">
              <a:buNone/>
            </a:pPr>
            <a:endParaRPr lang="en-US" dirty="0"/>
          </a:p>
          <a:p>
            <a:r>
              <a:rPr lang="en-US" dirty="0"/>
              <a:t>Magnesium deficiency can lead to cardiovascular problems, muscle pain, fatigue, and insomnia</a:t>
            </a:r>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4</a:t>
            </a:fld>
            <a:endParaRPr lang="en-US"/>
          </a:p>
        </p:txBody>
      </p:sp>
      <p:sp>
        <p:nvSpPr>
          <p:cNvPr id="6" name="TextBox 5"/>
          <p:cNvSpPr txBox="1"/>
          <p:nvPr/>
        </p:nvSpPr>
        <p:spPr>
          <a:xfrm>
            <a:off x="0" y="6338500"/>
            <a:ext cx="3200400" cy="276999"/>
          </a:xfrm>
          <a:prstGeom prst="rect">
            <a:avLst/>
          </a:prstGeom>
          <a:noFill/>
        </p:spPr>
        <p:txBody>
          <a:bodyPr wrap="square" rtlCol="0">
            <a:spAutoFit/>
          </a:bodyPr>
          <a:lstStyle/>
          <a:p>
            <a:r>
              <a:rPr lang="en-US" sz="1200" dirty="0" smtClean="0"/>
              <a:t>Source: </a:t>
            </a:r>
            <a:r>
              <a:rPr lang="en-US" sz="1200" dirty="0"/>
              <a:t>http://</a:t>
            </a:r>
            <a:r>
              <a:rPr lang="en-US" sz="1200" dirty="0" smtClean="0"/>
              <a:t>www.ancient-minerals.com</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Ayvo Water</a:t>
            </a:r>
            <a:endParaRPr lang="en-US"/>
          </a:p>
        </p:txBody>
      </p:sp>
      <p:sp>
        <p:nvSpPr>
          <p:cNvPr id="5" name="Slide Number Placeholder 4"/>
          <p:cNvSpPr>
            <a:spLocks noGrp="1"/>
          </p:cNvSpPr>
          <p:nvPr>
            <p:ph type="sldNum" sz="quarter" idx="12"/>
          </p:nvPr>
        </p:nvSpPr>
        <p:spPr/>
        <p:txBody>
          <a:bodyPr/>
          <a:lstStyle/>
          <a:p>
            <a:fld id="{A1E44CB4-C5AA-4BA8-B6EF-35DC16295402}" type="slidenum">
              <a:rPr lang="en-US" smtClean="0"/>
              <a:pPr/>
              <a:t>5</a:t>
            </a:fld>
            <a:endParaRPr lang="en-US"/>
          </a:p>
        </p:txBody>
      </p:sp>
      <p:pic>
        <p:nvPicPr>
          <p:cNvPr id="2050" name="Picture 2" descr="magnesium rda int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24600" cy="467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334487"/>
            <a:ext cx="3200400" cy="276999"/>
          </a:xfrm>
          <a:prstGeom prst="rect">
            <a:avLst/>
          </a:prstGeom>
          <a:noFill/>
        </p:spPr>
        <p:txBody>
          <a:bodyPr wrap="square" rtlCol="0">
            <a:spAutoFit/>
          </a:bodyPr>
          <a:lstStyle/>
          <a:p>
            <a:r>
              <a:rPr lang="en-US" sz="1200" dirty="0" smtClean="0"/>
              <a:t>Source: </a:t>
            </a:r>
            <a:r>
              <a:rPr lang="en-US" sz="1200" dirty="0"/>
              <a:t>http://</a:t>
            </a:r>
            <a:r>
              <a:rPr lang="en-US" sz="1200" dirty="0" smtClean="0"/>
              <a:t>www.ancient-minerals.com</a:t>
            </a:r>
            <a:endParaRPr lang="en-US" sz="1200" dirty="0"/>
          </a:p>
        </p:txBody>
      </p:sp>
    </p:spTree>
    <p:extLst>
      <p:ext uri="{BB962C8B-B14F-4D97-AF65-F5344CB8AC3E}">
        <p14:creationId xmlns:p14="http://schemas.microsoft.com/office/powerpoint/2010/main" val="113941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Ayvo</a:t>
            </a:r>
            <a:r>
              <a:rPr lang="en-US" dirty="0" smtClean="0"/>
              <a:t> do?</a:t>
            </a:r>
            <a:endParaRPr lang="en-US" dirty="0"/>
          </a:p>
        </p:txBody>
      </p:sp>
      <p:sp>
        <p:nvSpPr>
          <p:cNvPr id="3" name="Content Placeholder 2"/>
          <p:cNvSpPr>
            <a:spLocks noGrp="1"/>
          </p:cNvSpPr>
          <p:nvPr>
            <p:ph idx="1"/>
          </p:nvPr>
        </p:nvSpPr>
        <p:spPr/>
        <p:txBody>
          <a:bodyPr>
            <a:normAutofit lnSpcReduction="10000"/>
          </a:bodyPr>
          <a:lstStyle/>
          <a:p>
            <a:r>
              <a:rPr lang="en-US" dirty="0"/>
              <a:t>Filters out impurities from water.</a:t>
            </a:r>
          </a:p>
          <a:p>
            <a:pPr marL="0" indent="0">
              <a:buNone/>
            </a:pPr>
            <a:endParaRPr lang="en-US" dirty="0"/>
          </a:p>
          <a:p>
            <a:r>
              <a:rPr lang="en-US" dirty="0"/>
              <a:t>Adds Magnesium to water.</a:t>
            </a:r>
          </a:p>
          <a:p>
            <a:pPr marL="0" indent="0">
              <a:buNone/>
            </a:pPr>
            <a:endParaRPr lang="en-US" dirty="0"/>
          </a:p>
          <a:p>
            <a:r>
              <a:rPr lang="en-US" dirty="0"/>
              <a:t>Benefits: </a:t>
            </a:r>
          </a:p>
          <a:p>
            <a:pPr lvl="1"/>
            <a:r>
              <a:rPr lang="en-US" dirty="0"/>
              <a:t>maintains normal </a:t>
            </a:r>
            <a:r>
              <a:rPr lang="en-US" dirty="0" smtClean="0"/>
              <a:t>heartbeat </a:t>
            </a:r>
            <a:endParaRPr lang="en-US" dirty="0"/>
          </a:p>
          <a:p>
            <a:pPr lvl="1"/>
            <a:r>
              <a:rPr lang="en-US" dirty="0"/>
              <a:t>vital for bones and muscles</a:t>
            </a:r>
          </a:p>
          <a:p>
            <a:pPr marL="393192" lvl="1" indent="0">
              <a:buNone/>
            </a:pPr>
            <a:endParaRPr lang="en-US" dirty="0"/>
          </a:p>
          <a:p>
            <a:r>
              <a:rPr lang="en-US" dirty="0"/>
              <a:t>Decreases disposable water bottles that are going into landfills</a:t>
            </a:r>
            <a:endParaRPr lang="en-US" dirty="0" smtClean="0"/>
          </a:p>
        </p:txBody>
      </p:sp>
      <p:sp>
        <p:nvSpPr>
          <p:cNvPr id="5" name="Footer Placeholder 4"/>
          <p:cNvSpPr>
            <a:spLocks noGrp="1"/>
          </p:cNvSpPr>
          <p:nvPr>
            <p:ph type="ftr" sz="quarter" idx="11"/>
          </p:nvPr>
        </p:nvSpPr>
        <p:spPr/>
        <p:txBody>
          <a:bodyPr/>
          <a:lstStyle/>
          <a:p>
            <a:r>
              <a:rPr lang="en-US" smtClean="0"/>
              <a:t>Ayvo Water</a:t>
            </a:r>
            <a:endParaRPr lang="en-US"/>
          </a:p>
        </p:txBody>
      </p:sp>
      <p:sp>
        <p:nvSpPr>
          <p:cNvPr id="7" name="Slide Number Placeholder 6"/>
          <p:cNvSpPr>
            <a:spLocks noGrp="1"/>
          </p:cNvSpPr>
          <p:nvPr>
            <p:ph type="sldNum" sz="quarter" idx="12"/>
          </p:nvPr>
        </p:nvSpPr>
        <p:spPr/>
        <p:txBody>
          <a:bodyPr/>
          <a:lstStyle/>
          <a:p>
            <a:fld id="{A1E44CB4-C5AA-4BA8-B6EF-35DC16295402}"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66800" y="6324600"/>
            <a:ext cx="3352800" cy="365125"/>
          </a:xfrm>
        </p:spPr>
        <p:txBody>
          <a:bodyPr/>
          <a:lstStyle/>
          <a:p>
            <a:r>
              <a:rPr lang="en-US" dirty="0" err="1" smtClean="0"/>
              <a:t>Ayvo</a:t>
            </a:r>
            <a:r>
              <a:rPr lang="en-US" dirty="0" smtClean="0"/>
              <a:t> Water</a:t>
            </a:r>
            <a:endParaRPr lang="en-US" dirty="0"/>
          </a:p>
        </p:txBody>
      </p:sp>
      <p:sp>
        <p:nvSpPr>
          <p:cNvPr id="5" name="Slide Number Placeholder 4"/>
          <p:cNvSpPr>
            <a:spLocks noGrp="1"/>
          </p:cNvSpPr>
          <p:nvPr>
            <p:ph type="sldNum" sz="quarter" idx="12"/>
          </p:nvPr>
        </p:nvSpPr>
        <p:spPr/>
        <p:txBody>
          <a:bodyPr/>
          <a:lstStyle/>
          <a:p>
            <a:fld id="{A1E44CB4-C5AA-4BA8-B6EF-35DC16295402}" type="slidenum">
              <a:rPr lang="en-US" smtClean="0"/>
              <a:pPr/>
              <a:t>7</a:t>
            </a:fld>
            <a:endParaRPr lang="en-US"/>
          </a:p>
        </p:txBody>
      </p:sp>
      <p:pic>
        <p:nvPicPr>
          <p:cNvPr id="2" name="Picture 1" descr="Image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33"/>
            <a:ext cx="4132213"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4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05000"/>
            <a:ext cx="6858000" cy="3732734"/>
          </a:xfrm>
          <a:prstGeom prst="rect">
            <a:avLst/>
          </a:prstGeom>
        </p:spPr>
      </p:pic>
      <p:sp>
        <p:nvSpPr>
          <p:cNvPr id="2" name="Title 1"/>
          <p:cNvSpPr>
            <a:spLocks noGrp="1"/>
          </p:cNvSpPr>
          <p:nvPr>
            <p:ph type="title"/>
          </p:nvPr>
        </p:nvSpPr>
        <p:spPr/>
        <p:txBody>
          <a:bodyPr/>
          <a:lstStyle/>
          <a:p>
            <a:r>
              <a:rPr lang="en-US" dirty="0" smtClean="0"/>
              <a:t>How?</a:t>
            </a:r>
            <a:endParaRPr lang="en-US" dirty="0"/>
          </a:p>
        </p:txBody>
      </p:sp>
      <p:sp>
        <p:nvSpPr>
          <p:cNvPr id="6" name="Footer Placeholder 5"/>
          <p:cNvSpPr>
            <a:spLocks noGrp="1"/>
          </p:cNvSpPr>
          <p:nvPr>
            <p:ph type="ftr" sz="quarter" idx="11"/>
          </p:nvPr>
        </p:nvSpPr>
        <p:spPr/>
        <p:txBody>
          <a:bodyPr/>
          <a:lstStyle/>
          <a:p>
            <a:r>
              <a:rPr lang="en-US" smtClean="0"/>
              <a:t>Ayvo Water</a:t>
            </a:r>
            <a:endParaRPr lang="en-US"/>
          </a:p>
        </p:txBody>
      </p:sp>
      <p:sp>
        <p:nvSpPr>
          <p:cNvPr id="8" name="Slide Number Placeholder 7"/>
          <p:cNvSpPr>
            <a:spLocks noGrp="1"/>
          </p:cNvSpPr>
          <p:nvPr>
            <p:ph type="sldNum" sz="quarter" idx="12"/>
          </p:nvPr>
        </p:nvSpPr>
        <p:spPr/>
        <p:txBody>
          <a:bodyPr/>
          <a:lstStyle/>
          <a:p>
            <a:fld id="{A1E44CB4-C5AA-4BA8-B6EF-35DC16295402}" type="slidenum">
              <a:rPr lang="en-US" smtClean="0"/>
              <a:pPr/>
              <a:t>8</a:t>
            </a:fld>
            <a:endParaRPr lang="en-US"/>
          </a:p>
        </p:txBody>
      </p:sp>
      <p:sp>
        <p:nvSpPr>
          <p:cNvPr id="7" name="TextBox 6"/>
          <p:cNvSpPr txBox="1"/>
          <p:nvPr/>
        </p:nvSpPr>
        <p:spPr>
          <a:xfrm>
            <a:off x="7010400" y="3581400"/>
            <a:ext cx="2133600" cy="646331"/>
          </a:xfrm>
          <a:prstGeom prst="rect">
            <a:avLst/>
          </a:prstGeom>
          <a:noFill/>
        </p:spPr>
        <p:txBody>
          <a:bodyPr wrap="square" rtlCol="0">
            <a:spAutoFit/>
          </a:bodyPr>
          <a:lstStyle/>
          <a:p>
            <a:r>
              <a:rPr lang="en-US" dirty="0" smtClean="0"/>
              <a:t>Metals, lead, chlorine</a:t>
            </a:r>
            <a:endParaRPr lang="en-US" dirty="0"/>
          </a:p>
        </p:txBody>
      </p:sp>
      <p:sp>
        <p:nvSpPr>
          <p:cNvPr id="9" name="TextBox 8"/>
          <p:cNvSpPr txBox="1"/>
          <p:nvPr/>
        </p:nvSpPr>
        <p:spPr>
          <a:xfrm>
            <a:off x="381000" y="5486400"/>
            <a:ext cx="3352800" cy="369332"/>
          </a:xfrm>
          <a:prstGeom prst="rect">
            <a:avLst/>
          </a:prstGeom>
          <a:noFill/>
        </p:spPr>
        <p:txBody>
          <a:bodyPr wrap="square" rtlCol="0">
            <a:spAutoFit/>
          </a:bodyPr>
          <a:lstStyle/>
          <a:p>
            <a:r>
              <a:rPr lang="en-US" dirty="0" smtClean="0"/>
              <a:t>Bacteria, asbestos, sediments</a:t>
            </a:r>
            <a:endParaRPr lang="en-US" dirty="0"/>
          </a:p>
        </p:txBody>
      </p:sp>
      <p:cxnSp>
        <p:nvCxnSpPr>
          <p:cNvPr id="11" name="Straight Connector 10"/>
          <p:cNvCxnSpPr/>
          <p:nvPr/>
        </p:nvCxnSpPr>
        <p:spPr>
          <a:xfrm flipH="1">
            <a:off x="3048000" y="5105400"/>
            <a:ext cx="304800" cy="534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1"/>
          </p:cNvCxnSpPr>
          <p:nvPr/>
        </p:nvCxnSpPr>
        <p:spPr>
          <a:xfrm flipH="1">
            <a:off x="5715000" y="3904566"/>
            <a:ext cx="1295400" cy="57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8400" y="25146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72200" y="2438400"/>
            <a:ext cx="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81200" y="3048000"/>
            <a:ext cx="457200" cy="369332"/>
          </a:xfrm>
          <a:prstGeom prst="rect">
            <a:avLst/>
          </a:prstGeom>
          <a:solidFill>
            <a:schemeClr val="bg1"/>
          </a:solidFill>
        </p:spPr>
        <p:txBody>
          <a:bodyPr wrap="square" rtlCol="0">
            <a:spAutoFit/>
          </a:bodyPr>
          <a:lstStyle/>
          <a:p>
            <a:r>
              <a:rPr lang="en-US" dirty="0" smtClean="0">
                <a:solidFill>
                  <a:schemeClr val="bg1"/>
                </a:solidFill>
              </a:rPr>
              <a:t>a</a:t>
            </a:r>
            <a:endParaRPr lang="en-US" dirty="0">
              <a:solidFill>
                <a:schemeClr val="bg1"/>
              </a:solidFill>
            </a:endParaRPr>
          </a:p>
        </p:txBody>
      </p:sp>
      <p:sp>
        <p:nvSpPr>
          <p:cNvPr id="24" name="Oval 23"/>
          <p:cNvSpPr/>
          <p:nvPr/>
        </p:nvSpPr>
        <p:spPr>
          <a:xfrm>
            <a:off x="6248400" y="2667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057400" y="3048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411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Ayvo Water</a:t>
            </a:r>
            <a:endParaRPr lang="en-US"/>
          </a:p>
        </p:txBody>
      </p:sp>
      <p:sp>
        <p:nvSpPr>
          <p:cNvPr id="5" name="Slide Number Placeholder 4"/>
          <p:cNvSpPr>
            <a:spLocks noGrp="1"/>
          </p:cNvSpPr>
          <p:nvPr>
            <p:ph type="sldNum" sz="quarter" idx="12"/>
          </p:nvPr>
        </p:nvSpPr>
        <p:spPr/>
        <p:txBody>
          <a:bodyPr/>
          <a:lstStyle/>
          <a:p>
            <a:fld id="{A1E44CB4-C5AA-4BA8-B6EF-35DC16295402}" type="slidenum">
              <a:rPr lang="en-US" smtClean="0"/>
              <a:pPr/>
              <a:t>9</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71" t="5810" b="5810"/>
          <a:stretch/>
        </p:blipFill>
        <p:spPr>
          <a:xfrm>
            <a:off x="762000" y="1066800"/>
            <a:ext cx="7467600" cy="5101389"/>
          </a:xfrm>
          <a:prstGeom prst="rect">
            <a:avLst/>
          </a:prstGeom>
        </p:spPr>
      </p:pic>
    </p:spTree>
    <p:extLst>
      <p:ext uri="{BB962C8B-B14F-4D97-AF65-F5344CB8AC3E}">
        <p14:creationId xmlns:p14="http://schemas.microsoft.com/office/powerpoint/2010/main" val="1577256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4248</TotalTime>
  <Words>1390</Words>
  <Application>Microsoft Macintosh PowerPoint</Application>
  <PresentationFormat>On-screen Show (4:3)</PresentationFormat>
  <Paragraphs>357</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Water</vt:lpstr>
      <vt:lpstr>Management Team</vt:lpstr>
      <vt:lpstr>Problems?</vt:lpstr>
      <vt:lpstr>Why Magnesium?</vt:lpstr>
      <vt:lpstr>PowerPoint Presentation</vt:lpstr>
      <vt:lpstr>What does Ayvo do?</vt:lpstr>
      <vt:lpstr>PowerPoint Presentation</vt:lpstr>
      <vt:lpstr>How?</vt:lpstr>
      <vt:lpstr>PowerPoint Presentation</vt:lpstr>
      <vt:lpstr>PowerPoint Presentation</vt:lpstr>
      <vt:lpstr>Geographics </vt:lpstr>
      <vt:lpstr>PowerPoint Presentation</vt:lpstr>
      <vt:lpstr>PowerPoint Presentation</vt:lpstr>
      <vt:lpstr>Go To Market Strategy</vt:lpstr>
      <vt:lpstr>E-Commerce vs Retailers</vt:lpstr>
      <vt:lpstr>Manufacturing and Distribution</vt:lpstr>
      <vt:lpstr>Financial Projections </vt:lpstr>
      <vt:lpstr>Use of Funds</vt:lpstr>
      <vt:lpstr>Company Milestone</vt:lpstr>
      <vt:lpstr>Product Roadmap </vt:lpstr>
      <vt:lpstr>Legal Status</vt:lpstr>
      <vt:lpstr>Already in existence?</vt:lpstr>
      <vt:lpstr>PowerPoint Presentation</vt:lpstr>
      <vt:lpstr>PowerPoint Presentation</vt:lpstr>
      <vt:lpstr>PowerPoint Presentation</vt:lpstr>
      <vt:lpstr>PowerPoint Presentation</vt:lpstr>
      <vt:lpstr>Summary</vt:lpstr>
      <vt:lpstr>PowerPoint Presentation</vt:lpstr>
      <vt:lpstr>Backup slides</vt:lpstr>
      <vt:lpstr>Notes</vt:lpstr>
      <vt:lpstr>PowerPoint Presentation</vt:lpstr>
      <vt:lpstr>COGS (modify this)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Ayvo Bottles</dc:title>
  <dc:creator>ARMAND</dc:creator>
  <cp:lastModifiedBy>Sreyas Telidevara</cp:lastModifiedBy>
  <cp:revision>81</cp:revision>
  <dcterms:created xsi:type="dcterms:W3CDTF">2012-10-27T21:40:12Z</dcterms:created>
  <dcterms:modified xsi:type="dcterms:W3CDTF">2012-11-04T14:34:35Z</dcterms:modified>
</cp:coreProperties>
</file>