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3.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hyperlink" Target="http://psychcentral.com/lib/treatments-for-obsessive-compulsive-disorder" TargetMode="Externa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hyperlink" Target="http://www.calmclinic.com/anxiety/treatment/wrist-band" TargetMode="Externa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hyperlink" Target="http://www.calmclinic.com/anxiety/treatment/wrist-band" TargetMode="Externa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 name="Shape 42"/>
        <p:cNvGrpSpPr/>
        <p:nvPr/>
      </p:nvGrpSpPr>
      <p:grpSpPr>
        <a:xfrm>
          <a:off x="0" y="0"/>
          <a:ext cx="0" cy="0"/>
          <a:chOff x="0" y="0"/>
          <a:chExt cx="0" cy="0"/>
        </a:xfrm>
      </p:grpSpPr>
      <p:sp>
        <p:nvSpPr>
          <p:cNvPr id="43" name="Shape 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4" name="Shape 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Introduce yourselves..Give a tile for your self if you wish to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8" name="Shape 11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How will you bring awareness a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1" name="Shape 13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how will you raise money to find a solution to the problem .. sells bands and raise money .. how much do you plan to raise 1 Mil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44" name="Shape 14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50" name="Shape 15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How is OCD currently being treated . Put some content about that. </a:t>
            </a:r>
            <a:r>
              <a:rPr lang="en" u="sng">
                <a:solidFill>
                  <a:schemeClr val="hlink"/>
                </a:solidFill>
                <a:hlinkClick r:id="rId2"/>
              </a:rPr>
              <a:t>http://psychcentral.com/lib/treatments-for-obsessive-compulsive-disorder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Our solution is two fold 1) Short term  2) Long Term .. Describe both plans    Content for Short Term :</a:t>
            </a:r>
            <a:r>
              <a:rPr lang="en" u="sng">
                <a:solidFill>
                  <a:schemeClr val="hlink"/>
                </a:solidFill>
                <a:hlinkClick r:id="rId2"/>
              </a:rPr>
              <a:t>http://www.calmclinic.com/anxiety/treatment/wrist-band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Desscrive Short term </a:t>
            </a:r>
            <a:r>
              <a:rPr lang="en" u="sng">
                <a:solidFill>
                  <a:schemeClr val="hlink"/>
                </a:solidFill>
                <a:hlinkClick r:id="rId2"/>
              </a:rPr>
              <a:t>http://www.calmclinic.com/anxiety/treatment/wrist-band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Describe long term plan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our research on  long term solution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Market opportunity .. integrate to Nike Fuel meter, fit bit and Jaw bone types of Wrist bands.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0" name="Shape 10"/>
          <p:cNvCxnSpPr/>
          <p:nvPr/>
        </p:nvCxnSpPr>
        <p:spPr>
          <a:xfrm>
            <a:off x="0" y="3496604"/>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11" name="Shape 11"/>
          <p:cNvSpPr txBox="1"/>
          <p:nvPr>
            <p:ph type="ctrTitle"/>
          </p:nvPr>
        </p:nvSpPr>
        <p:spPr>
          <a:xfrm>
            <a:off x="685800" y="1867781"/>
            <a:ext cx="7772400" cy="1648800"/>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2" name="Shape 12"/>
          <p:cNvSpPr txBox="1"/>
          <p:nvPr>
            <p:ph idx="1" type="subTitle"/>
          </p:nvPr>
        </p:nvSpPr>
        <p:spPr>
          <a:xfrm>
            <a:off x="685800" y="3627026"/>
            <a:ext cx="7772400" cy="774300"/>
          </a:xfrm>
          <a:prstGeom prst="rect">
            <a:avLst/>
          </a:prstGeom>
        </p:spPr>
        <p:txBody>
          <a:bodyPr anchorCtr="0" anchor="t" bIns="91425" lIns="91425" rIns="91425" tIns="91425"/>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p:txBody>
      </p:sp>
      <p:sp>
        <p:nvSpPr>
          <p:cNvPr id="13" name="Shape 1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4"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16" name="Shape 16"/>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2" name="Shape 22"/>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23" name="Shape 2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29" name="Shape 29"/>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30" name="Shape 3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1" name="Shape 3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2" name="Shape 32"/>
        <p:cNvGrpSpPr/>
        <p:nvPr/>
      </p:nvGrpSpPr>
      <p:grpSpPr>
        <a:xfrm>
          <a:off x="0" y="0"/>
          <a:ext cx="0" cy="0"/>
          <a:chOff x="0" y="0"/>
          <a:chExt cx="0" cy="0"/>
        </a:xfrm>
      </p:grpSpPr>
      <p:sp>
        <p:nvSpPr>
          <p:cNvPr id="33" name="Shape 33"/>
          <p:cNvSpPr txBox="1"/>
          <p:nvPr>
            <p:ph idx="1" type="body"/>
          </p:nvPr>
        </p:nvSpPr>
        <p:spPr>
          <a:xfrm>
            <a:off x="457200" y="4406309"/>
            <a:ext cx="8229600" cy="519599"/>
          </a:xfrm>
          <a:prstGeom prst="rect">
            <a:avLst/>
          </a:prstGeom>
        </p:spPr>
        <p:txBody>
          <a:bodyPr anchorCtr="0" anchor="t" bIns="91425" lIns="91425" rIns="91425" tIns="91425"/>
          <a:lstStyle>
            <a:lvl1pPr>
              <a:spcBef>
                <a:spcPts val="0"/>
              </a:spcBef>
              <a:buClr>
                <a:schemeClr val="dk2"/>
              </a:buClr>
              <a:buSzPct val="100000"/>
              <a:buNone/>
              <a:defRPr sz="1800">
                <a:solidFill>
                  <a:schemeClr val="dk2"/>
                </a:solidFill>
              </a:defRPr>
            </a:lvl1pPr>
          </a:lstStyle>
          <a:p/>
        </p:txBody>
      </p:sp>
      <p:sp>
        <p:nvSpPr>
          <p:cNvPr id="34" name="Shape 34"/>
          <p:cNvSpPr/>
          <p:nvPr/>
        </p:nvSpPr>
        <p:spPr>
          <a:xfrm>
            <a:off x="4274" y="0"/>
            <a:ext cx="9144000" cy="4406399"/>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35" name="Shape 35"/>
          <p:cNvCxnSpPr/>
          <p:nvPr/>
        </p:nvCxnSpPr>
        <p:spPr>
          <a:xfrm>
            <a:off x="0" y="4384371"/>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36" name="Shape 3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7" name="Shape 37"/>
        <p:cNvGrpSpPr/>
        <p:nvPr/>
      </p:nvGrpSpPr>
      <p:grpSpPr>
        <a:xfrm>
          <a:off x="0" y="0"/>
          <a:ext cx="0" cy="0"/>
          <a:chOff x="0" y="0"/>
          <a:chExt cx="0" cy="0"/>
        </a:xfrm>
      </p:grpSpPr>
      <p:sp>
        <p:nvSpPr>
          <p:cNvPr id="38" name="Shape 3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solidFill>
                  <a:schemeClr val="lt1"/>
                </a:solidFill>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www.healthcentral.com" TargetMode="External"/><Relationship Id="rId3" Type="http://schemas.openxmlformats.org/officeDocument/2006/relationships/hyperlink" Target="www.webMD.com" TargetMode="External"/><Relationship Id="rId5" Type="http://schemas.openxmlformats.org/officeDocument/2006/relationships/hyperlink" Target="www.wrongdiagnosis.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 Id="rId3" Type="http://schemas.openxmlformats.org/officeDocument/2006/relationships/image" Target="../media/image0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hyperlink" Target="http://medhasomisetty.wix.com/snapi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03.png"/><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idx="1" type="subTitle"/>
          </p:nvPr>
        </p:nvSpPr>
        <p:spPr>
          <a:xfrm>
            <a:off x="685800" y="3627026"/>
            <a:ext cx="7772400" cy="774300"/>
          </a:xfrm>
          <a:prstGeom prst="rect">
            <a:avLst/>
          </a:prstGeom>
        </p:spPr>
        <p:txBody>
          <a:bodyPr anchorCtr="0" anchor="t" bIns="91425" lIns="91425" rIns="91425" tIns="91425">
            <a:noAutofit/>
          </a:bodyPr>
          <a:lstStyle/>
          <a:p>
            <a:pPr>
              <a:spcBef>
                <a:spcPts val="0"/>
              </a:spcBef>
              <a:buNone/>
            </a:pPr>
            <a:r>
              <a:rPr lang="en" sz="2400">
                <a:latin typeface="Actor"/>
                <a:ea typeface="Actor"/>
                <a:cs typeface="Actor"/>
                <a:sym typeface="Actor"/>
              </a:rPr>
              <a:t>By: Sushma Pai, Medha Somisetty, and Nishant Medicharla</a:t>
            </a:r>
          </a:p>
        </p:txBody>
      </p:sp>
      <p:pic>
        <p:nvPicPr>
          <p:cNvPr id="41" name="Shape 41"/>
          <p:cNvPicPr preferRelativeResize="0"/>
          <p:nvPr/>
        </p:nvPicPr>
        <p:blipFill>
          <a:blip r:embed="rId3">
            <a:alphaModFix/>
          </a:blip>
          <a:stretch>
            <a:fillRect/>
          </a:stretch>
        </p:blipFill>
        <p:spPr>
          <a:xfrm>
            <a:off x="1007112" y="260050"/>
            <a:ext cx="7129774" cy="3249749"/>
          </a:xfrm>
          <a:prstGeom prst="rect">
            <a:avLst/>
          </a:prstGeom>
          <a:noFill/>
          <a:ln>
            <a:noFill/>
          </a:ln>
        </p:spPr>
      </p:pic>
    </p:spTree>
  </p:cSld>
  <p:clrMapOvr>
    <a:masterClrMapping/>
  </p:clrMapOvr>
  <mc:AlternateContent>
    <mc:Choice Requires="p14">
      <p:transition spd="slow">
        <p14:flip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latin typeface="Poiret One"/>
                <a:ea typeface="Poiret One"/>
                <a:cs typeface="Poiret One"/>
                <a:sym typeface="Poiret One"/>
              </a:rPr>
              <a:t>Marketing </a:t>
            </a:r>
          </a:p>
        </p:txBody>
      </p:sp>
      <p:sp>
        <p:nvSpPr>
          <p:cNvPr id="115" name="Shape 115"/>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2000">
                <a:solidFill>
                  <a:srgbClr val="FFFFFF"/>
                </a:solidFill>
                <a:latin typeface="Asap"/>
                <a:ea typeface="Asap"/>
                <a:cs typeface="Asap"/>
                <a:sym typeface="Asap"/>
              </a:rPr>
              <a:t>Phase 1- We will bring awareness for our silicon bracelets by advertising them on major medical websites like </a:t>
            </a:r>
            <a:r>
              <a:rPr lang="en" sz="2000" u="sng">
                <a:solidFill>
                  <a:schemeClr val="hlink"/>
                </a:solidFill>
                <a:latin typeface="Asap"/>
                <a:ea typeface="Asap"/>
                <a:cs typeface="Asap"/>
                <a:sym typeface="Asap"/>
                <a:hlinkClick r:id="rId3"/>
              </a:rPr>
              <a:t>www.webMD.com</a:t>
            </a:r>
            <a:r>
              <a:rPr lang="en" sz="2000">
                <a:solidFill>
                  <a:srgbClr val="FFFFFF"/>
                </a:solidFill>
                <a:latin typeface="Asap"/>
                <a:ea typeface="Asap"/>
                <a:cs typeface="Asap"/>
                <a:sym typeface="Asap"/>
              </a:rPr>
              <a:t>, </a:t>
            </a:r>
            <a:r>
              <a:rPr lang="en" sz="2000" u="sng">
                <a:solidFill>
                  <a:schemeClr val="hlink"/>
                </a:solidFill>
                <a:latin typeface="Asap"/>
                <a:ea typeface="Asap"/>
                <a:cs typeface="Asap"/>
                <a:sym typeface="Asap"/>
                <a:hlinkClick r:id="rId4"/>
              </a:rPr>
              <a:t>www.healthcentral.com</a:t>
            </a:r>
            <a:r>
              <a:rPr lang="en" sz="2000">
                <a:solidFill>
                  <a:srgbClr val="FFFFFF"/>
                </a:solidFill>
                <a:latin typeface="Asap"/>
                <a:ea typeface="Asap"/>
                <a:cs typeface="Asap"/>
                <a:sym typeface="Asap"/>
              </a:rPr>
              <a:t>, and </a:t>
            </a:r>
            <a:r>
              <a:rPr lang="en" sz="2000" u="sng">
                <a:solidFill>
                  <a:schemeClr val="hlink"/>
                </a:solidFill>
                <a:latin typeface="Asap"/>
                <a:ea typeface="Asap"/>
                <a:cs typeface="Asap"/>
                <a:sym typeface="Asap"/>
                <a:hlinkClick r:id="rId5"/>
              </a:rPr>
              <a:t>www.wrongdiagnosis.com</a:t>
            </a:r>
            <a:r>
              <a:rPr lang="en" sz="2000">
                <a:solidFill>
                  <a:srgbClr val="FFFFFF"/>
                </a:solidFill>
                <a:latin typeface="Asap"/>
                <a:ea typeface="Asap"/>
                <a:cs typeface="Asap"/>
                <a:sym typeface="Asap"/>
              </a:rPr>
              <a:t>. Also we will create  our own website. We will also distribute at major hospitals. Also at Mental Health Organizations. We will also begin developing contacts with Fitbit, Jawbone, and Nike.</a:t>
            </a:r>
          </a:p>
          <a:p>
            <a:pPr rtl="0">
              <a:spcBef>
                <a:spcPts val="0"/>
              </a:spcBef>
              <a:buNone/>
            </a:pPr>
            <a:r>
              <a:t/>
            </a:r>
            <a:endParaRPr sz="2000">
              <a:solidFill>
                <a:srgbClr val="FFFFFF"/>
              </a:solidFill>
              <a:latin typeface="Asap"/>
              <a:ea typeface="Asap"/>
              <a:cs typeface="Asap"/>
              <a:sym typeface="Asap"/>
            </a:endParaRPr>
          </a:p>
          <a:p>
            <a:pPr>
              <a:spcBef>
                <a:spcPts val="0"/>
              </a:spcBef>
              <a:buNone/>
            </a:pPr>
            <a:r>
              <a:rPr lang="en" sz="2000">
                <a:solidFill>
                  <a:srgbClr val="FFFFFF"/>
                </a:solidFill>
                <a:latin typeface="Asap"/>
                <a:ea typeface="Asap"/>
                <a:cs typeface="Asap"/>
                <a:sym typeface="Asap"/>
              </a:rPr>
              <a:t>Phase 2- Once we have the Intelligent SnapIT bracelet, we will reach out to all our contacts to whom we  sold the bracelets in phase-1. We will also sell these from our website,  on Ebay and Amazon, and advertise on major medical websites and magazines like the ones listed above.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latin typeface="Poiret One"/>
                <a:ea typeface="Poiret One"/>
                <a:cs typeface="Poiret One"/>
                <a:sym typeface="Poiret One"/>
              </a:rPr>
              <a:t>Our Sales  </a:t>
            </a:r>
            <a:r>
              <a:rPr lang="en"/>
              <a:t> </a:t>
            </a:r>
          </a:p>
        </p:txBody>
      </p:sp>
      <p:sp>
        <p:nvSpPr>
          <p:cNvPr id="121" name="Shape 121"/>
          <p:cNvSpPr txBox="1"/>
          <p:nvPr>
            <p:ph idx="1" type="body"/>
          </p:nvPr>
        </p:nvSpPr>
        <p:spPr>
          <a:xfrm>
            <a:off x="155625" y="1670100"/>
            <a:ext cx="1991400" cy="1803300"/>
          </a:xfrm>
          <a:prstGeom prst="rect">
            <a:avLst/>
          </a:prstGeom>
        </p:spPr>
        <p:txBody>
          <a:bodyPr anchorCtr="0" anchor="t" bIns="91425" lIns="91425" rIns="91425" tIns="91425">
            <a:noAutofit/>
          </a:bodyPr>
          <a:lstStyle/>
          <a:p>
            <a:pPr rtl="0">
              <a:spcBef>
                <a:spcPts val="0"/>
              </a:spcBef>
              <a:buNone/>
            </a:pPr>
            <a:r>
              <a:rPr lang="en" sz="1400">
                <a:solidFill>
                  <a:srgbClr val="FFFF00"/>
                </a:solidFill>
                <a:latin typeface="Asap"/>
                <a:ea typeface="Asap"/>
                <a:cs typeface="Asap"/>
                <a:sym typeface="Asap"/>
              </a:rPr>
              <a:t>Year -1 </a:t>
            </a:r>
          </a:p>
          <a:p>
            <a:pPr rtl="0">
              <a:spcBef>
                <a:spcPts val="0"/>
              </a:spcBef>
              <a:buNone/>
            </a:pPr>
            <a:r>
              <a:rPr lang="en" sz="1400">
                <a:solidFill>
                  <a:srgbClr val="FFFF00"/>
                </a:solidFill>
                <a:latin typeface="Asap"/>
                <a:ea typeface="Asap"/>
                <a:cs typeface="Asap"/>
                <a:sym typeface="Asap"/>
              </a:rPr>
              <a:t>Sales: $1.02M</a:t>
            </a:r>
          </a:p>
          <a:p>
            <a:pPr rtl="0">
              <a:spcBef>
                <a:spcPts val="0"/>
              </a:spcBef>
              <a:buNone/>
            </a:pPr>
            <a:r>
              <a:rPr lang="en" sz="1400">
                <a:solidFill>
                  <a:srgbClr val="FFFF00"/>
                </a:solidFill>
                <a:latin typeface="Asap"/>
                <a:ea typeface="Asap"/>
                <a:cs typeface="Asap"/>
                <a:sym typeface="Asap"/>
              </a:rPr>
              <a:t>Units: 102K</a:t>
            </a:r>
          </a:p>
          <a:p>
            <a:pPr rtl="0">
              <a:spcBef>
                <a:spcPts val="0"/>
              </a:spcBef>
              <a:buNone/>
            </a:pPr>
            <a:r>
              <a:rPr lang="en" sz="1400">
                <a:solidFill>
                  <a:srgbClr val="FFFF00"/>
                </a:solidFill>
                <a:latin typeface="Asap"/>
                <a:ea typeface="Asap"/>
                <a:cs typeface="Asap"/>
                <a:sym typeface="Asap"/>
              </a:rPr>
              <a:t>Cost per unit: $10</a:t>
            </a:r>
          </a:p>
          <a:p>
            <a:pPr>
              <a:spcBef>
                <a:spcPts val="0"/>
              </a:spcBef>
              <a:buNone/>
            </a:pPr>
            <a:r>
              <a:rPr lang="en" sz="1400">
                <a:solidFill>
                  <a:srgbClr val="FFFF00"/>
                </a:solidFill>
                <a:latin typeface="Asap"/>
                <a:ea typeface="Asap"/>
                <a:cs typeface="Asap"/>
                <a:sym typeface="Asap"/>
              </a:rPr>
              <a:t>Cost to make: $2</a:t>
            </a:r>
          </a:p>
        </p:txBody>
      </p:sp>
      <p:cxnSp>
        <p:nvCxnSpPr>
          <p:cNvPr id="122" name="Shape 122"/>
          <p:cNvCxnSpPr/>
          <p:nvPr/>
        </p:nvCxnSpPr>
        <p:spPr>
          <a:xfrm>
            <a:off x="4397225" y="1200150"/>
            <a:ext cx="299" cy="3917399"/>
          </a:xfrm>
          <a:prstGeom prst="straightConnector1">
            <a:avLst/>
          </a:prstGeom>
          <a:noFill/>
          <a:ln cap="flat" w="19050">
            <a:solidFill>
              <a:schemeClr val="dk2"/>
            </a:solidFill>
            <a:prstDash val="solid"/>
            <a:round/>
            <a:headEnd len="lg" w="lg" type="none"/>
            <a:tailEnd len="lg" w="lg" type="none"/>
          </a:ln>
        </p:spPr>
      </p:cxnSp>
      <p:sp>
        <p:nvSpPr>
          <p:cNvPr id="123" name="Shape 123"/>
          <p:cNvSpPr txBox="1"/>
          <p:nvPr/>
        </p:nvSpPr>
        <p:spPr>
          <a:xfrm>
            <a:off x="1517750" y="1274400"/>
            <a:ext cx="1257600" cy="506999"/>
          </a:xfrm>
          <a:prstGeom prst="rect">
            <a:avLst/>
          </a:prstGeom>
          <a:noFill/>
          <a:ln>
            <a:noFill/>
          </a:ln>
        </p:spPr>
        <p:txBody>
          <a:bodyPr anchorCtr="0" anchor="t" bIns="91425" lIns="91425" rIns="91425" tIns="91425">
            <a:noAutofit/>
          </a:bodyPr>
          <a:lstStyle/>
          <a:p>
            <a:pPr>
              <a:spcBef>
                <a:spcPts val="0"/>
              </a:spcBef>
              <a:buNone/>
            </a:pPr>
            <a:r>
              <a:rPr lang="en" sz="2400">
                <a:solidFill>
                  <a:srgbClr val="FFFFFF"/>
                </a:solidFill>
                <a:latin typeface="Asap"/>
                <a:ea typeface="Asap"/>
                <a:cs typeface="Asap"/>
                <a:sym typeface="Asap"/>
              </a:rPr>
              <a:t>Phase 1</a:t>
            </a:r>
          </a:p>
        </p:txBody>
      </p:sp>
      <p:sp>
        <p:nvSpPr>
          <p:cNvPr id="124" name="Shape 124"/>
          <p:cNvSpPr txBox="1"/>
          <p:nvPr/>
        </p:nvSpPr>
        <p:spPr>
          <a:xfrm>
            <a:off x="2211775" y="3431150"/>
            <a:ext cx="2120700" cy="1556699"/>
          </a:xfrm>
          <a:prstGeom prst="rect">
            <a:avLst/>
          </a:prstGeom>
          <a:noFill/>
          <a:ln>
            <a:noFill/>
          </a:ln>
        </p:spPr>
        <p:txBody>
          <a:bodyPr anchorCtr="0" anchor="t" bIns="91425" lIns="91425" rIns="91425" tIns="91425">
            <a:noAutofit/>
          </a:bodyPr>
          <a:lstStyle/>
          <a:p>
            <a:pPr rtl="0">
              <a:spcBef>
                <a:spcPts val="0"/>
              </a:spcBef>
              <a:buNone/>
            </a:pPr>
            <a:r>
              <a:rPr lang="en" sz="1600">
                <a:solidFill>
                  <a:srgbClr val="F1C232"/>
                </a:solidFill>
                <a:latin typeface="Asap"/>
                <a:ea typeface="Asap"/>
                <a:cs typeface="Asap"/>
                <a:sym typeface="Asap"/>
              </a:rPr>
              <a:t>Year- 2</a:t>
            </a:r>
          </a:p>
          <a:p>
            <a:pPr rtl="0">
              <a:spcBef>
                <a:spcPts val="0"/>
              </a:spcBef>
              <a:buNone/>
            </a:pPr>
            <a:r>
              <a:rPr lang="en" sz="1600">
                <a:solidFill>
                  <a:srgbClr val="F1C232"/>
                </a:solidFill>
                <a:latin typeface="Asap"/>
                <a:ea typeface="Asap"/>
                <a:cs typeface="Asap"/>
                <a:sym typeface="Asap"/>
              </a:rPr>
              <a:t>Sales: $1.1M</a:t>
            </a:r>
          </a:p>
          <a:p>
            <a:pPr rtl="0">
              <a:spcBef>
                <a:spcPts val="0"/>
              </a:spcBef>
              <a:buNone/>
            </a:pPr>
            <a:r>
              <a:rPr lang="en" sz="1600">
                <a:solidFill>
                  <a:srgbClr val="F1C232"/>
                </a:solidFill>
                <a:latin typeface="Asap"/>
                <a:ea typeface="Asap"/>
                <a:cs typeface="Asap"/>
                <a:sym typeface="Asap"/>
              </a:rPr>
              <a:t>Units: 114k </a:t>
            </a:r>
          </a:p>
          <a:p>
            <a:pPr rtl="0">
              <a:spcBef>
                <a:spcPts val="0"/>
              </a:spcBef>
              <a:buNone/>
            </a:pPr>
            <a:r>
              <a:rPr lang="en" sz="1600">
                <a:solidFill>
                  <a:srgbClr val="F1C232"/>
                </a:solidFill>
                <a:latin typeface="Asap"/>
                <a:ea typeface="Asap"/>
                <a:cs typeface="Asap"/>
                <a:sym typeface="Asap"/>
              </a:rPr>
              <a:t>Cost per unit: $10</a:t>
            </a:r>
          </a:p>
          <a:p>
            <a:pPr>
              <a:spcBef>
                <a:spcPts val="0"/>
              </a:spcBef>
              <a:buNone/>
            </a:pPr>
            <a:r>
              <a:rPr lang="en" sz="1600">
                <a:solidFill>
                  <a:srgbClr val="F1C232"/>
                </a:solidFill>
                <a:latin typeface="Asap"/>
                <a:ea typeface="Asap"/>
                <a:cs typeface="Asap"/>
                <a:sym typeface="Asap"/>
              </a:rPr>
              <a:t>Cost to make: $2</a:t>
            </a:r>
          </a:p>
        </p:txBody>
      </p:sp>
      <p:sp>
        <p:nvSpPr>
          <p:cNvPr id="125" name="Shape 125"/>
          <p:cNvSpPr txBox="1"/>
          <p:nvPr/>
        </p:nvSpPr>
        <p:spPr>
          <a:xfrm>
            <a:off x="6206725" y="1327950"/>
            <a:ext cx="1221899" cy="453299"/>
          </a:xfrm>
          <a:prstGeom prst="rect">
            <a:avLst/>
          </a:prstGeom>
          <a:noFill/>
          <a:ln>
            <a:noFill/>
          </a:ln>
        </p:spPr>
        <p:txBody>
          <a:bodyPr anchorCtr="0" anchor="t" bIns="91425" lIns="91425" rIns="91425" tIns="91425">
            <a:noAutofit/>
          </a:bodyPr>
          <a:lstStyle/>
          <a:p>
            <a:pPr>
              <a:spcBef>
                <a:spcPts val="0"/>
              </a:spcBef>
              <a:buNone/>
            </a:pPr>
            <a:r>
              <a:rPr lang="en" sz="2400">
                <a:solidFill>
                  <a:srgbClr val="FFFFFF"/>
                </a:solidFill>
                <a:latin typeface="Asap"/>
                <a:ea typeface="Asap"/>
                <a:cs typeface="Asap"/>
                <a:sym typeface="Asap"/>
              </a:rPr>
              <a:t>Phase 2</a:t>
            </a:r>
          </a:p>
        </p:txBody>
      </p:sp>
      <p:sp>
        <p:nvSpPr>
          <p:cNvPr id="126" name="Shape 126"/>
          <p:cNvSpPr txBox="1"/>
          <p:nvPr/>
        </p:nvSpPr>
        <p:spPr>
          <a:xfrm>
            <a:off x="4605150" y="1715125"/>
            <a:ext cx="1926299" cy="1216200"/>
          </a:xfrm>
          <a:prstGeom prst="rect">
            <a:avLst/>
          </a:prstGeom>
          <a:noFill/>
          <a:ln>
            <a:noFill/>
          </a:ln>
        </p:spPr>
        <p:txBody>
          <a:bodyPr anchorCtr="0" anchor="t" bIns="91425" lIns="91425" rIns="91425" tIns="91425">
            <a:noAutofit/>
          </a:bodyPr>
          <a:lstStyle/>
          <a:p>
            <a:pPr rtl="0">
              <a:spcBef>
                <a:spcPts val="0"/>
              </a:spcBef>
              <a:buNone/>
            </a:pPr>
            <a:r>
              <a:rPr lang="en">
                <a:solidFill>
                  <a:srgbClr val="00FF00"/>
                </a:solidFill>
                <a:latin typeface="Asap"/>
                <a:ea typeface="Asap"/>
                <a:cs typeface="Asap"/>
                <a:sym typeface="Asap"/>
              </a:rPr>
              <a:t>Year-3</a:t>
            </a:r>
          </a:p>
          <a:p>
            <a:pPr rtl="0">
              <a:spcBef>
                <a:spcPts val="0"/>
              </a:spcBef>
              <a:buNone/>
            </a:pPr>
            <a:r>
              <a:rPr lang="en">
                <a:solidFill>
                  <a:srgbClr val="00FF00"/>
                </a:solidFill>
                <a:latin typeface="Asap"/>
                <a:ea typeface="Asap"/>
                <a:cs typeface="Asap"/>
                <a:sym typeface="Asap"/>
              </a:rPr>
              <a:t>Sales: $2.5M</a:t>
            </a:r>
          </a:p>
          <a:p>
            <a:pPr rtl="0">
              <a:spcBef>
                <a:spcPts val="0"/>
              </a:spcBef>
              <a:buNone/>
            </a:pPr>
            <a:r>
              <a:rPr lang="en">
                <a:solidFill>
                  <a:srgbClr val="00FF00"/>
                </a:solidFill>
                <a:latin typeface="Asap"/>
                <a:ea typeface="Asap"/>
                <a:cs typeface="Asap"/>
                <a:sym typeface="Asap"/>
              </a:rPr>
              <a:t>Units: 10,350</a:t>
            </a:r>
          </a:p>
          <a:p>
            <a:pPr rtl="0">
              <a:spcBef>
                <a:spcPts val="0"/>
              </a:spcBef>
              <a:buNone/>
            </a:pPr>
            <a:r>
              <a:rPr lang="en">
                <a:solidFill>
                  <a:srgbClr val="00FF00"/>
                </a:solidFill>
                <a:latin typeface="Asap"/>
                <a:ea typeface="Asap"/>
                <a:cs typeface="Asap"/>
                <a:sym typeface="Asap"/>
              </a:rPr>
              <a:t>Cost per unit: $249</a:t>
            </a:r>
          </a:p>
          <a:p>
            <a:pPr>
              <a:spcBef>
                <a:spcPts val="0"/>
              </a:spcBef>
              <a:buNone/>
            </a:pPr>
            <a:r>
              <a:rPr lang="en">
                <a:solidFill>
                  <a:srgbClr val="00FF00"/>
                </a:solidFill>
                <a:latin typeface="Asap"/>
                <a:ea typeface="Asap"/>
                <a:cs typeface="Asap"/>
                <a:sym typeface="Asap"/>
              </a:rPr>
              <a:t>Cost to make: $100</a:t>
            </a:r>
          </a:p>
        </p:txBody>
      </p:sp>
      <p:sp>
        <p:nvSpPr>
          <p:cNvPr id="127" name="Shape 127"/>
          <p:cNvSpPr txBox="1"/>
          <p:nvPr/>
        </p:nvSpPr>
        <p:spPr>
          <a:xfrm>
            <a:off x="6988550" y="2632150"/>
            <a:ext cx="2060700" cy="1401000"/>
          </a:xfrm>
          <a:prstGeom prst="rect">
            <a:avLst/>
          </a:prstGeom>
          <a:noFill/>
          <a:ln>
            <a:noFill/>
          </a:ln>
        </p:spPr>
        <p:txBody>
          <a:bodyPr anchorCtr="0" anchor="t" bIns="91425" lIns="91425" rIns="91425" tIns="91425">
            <a:noAutofit/>
          </a:bodyPr>
          <a:lstStyle/>
          <a:p>
            <a:pPr rtl="0">
              <a:spcBef>
                <a:spcPts val="0"/>
              </a:spcBef>
              <a:buNone/>
            </a:pPr>
            <a:r>
              <a:rPr lang="en">
                <a:solidFill>
                  <a:srgbClr val="A64D79"/>
                </a:solidFill>
                <a:latin typeface="Asap"/>
                <a:ea typeface="Asap"/>
                <a:cs typeface="Asap"/>
                <a:sym typeface="Asap"/>
              </a:rPr>
              <a:t>Year-4</a:t>
            </a:r>
          </a:p>
          <a:p>
            <a:pPr rtl="0">
              <a:spcBef>
                <a:spcPts val="0"/>
              </a:spcBef>
              <a:buNone/>
            </a:pPr>
            <a:r>
              <a:rPr lang="en">
                <a:solidFill>
                  <a:srgbClr val="A64D79"/>
                </a:solidFill>
                <a:latin typeface="Asap"/>
                <a:ea typeface="Asap"/>
                <a:cs typeface="Asap"/>
                <a:sym typeface="Asap"/>
              </a:rPr>
              <a:t>Sales: $26.6M</a:t>
            </a:r>
          </a:p>
          <a:p>
            <a:pPr rtl="0">
              <a:spcBef>
                <a:spcPts val="0"/>
              </a:spcBef>
              <a:buNone/>
            </a:pPr>
            <a:r>
              <a:rPr lang="en">
                <a:solidFill>
                  <a:srgbClr val="A64D79"/>
                </a:solidFill>
                <a:latin typeface="Asap"/>
                <a:ea typeface="Asap"/>
                <a:cs typeface="Asap"/>
                <a:sym typeface="Asap"/>
              </a:rPr>
              <a:t>Units: 102k</a:t>
            </a:r>
          </a:p>
          <a:p>
            <a:pPr rtl="0">
              <a:spcBef>
                <a:spcPts val="0"/>
              </a:spcBef>
              <a:buNone/>
            </a:pPr>
            <a:r>
              <a:rPr lang="en">
                <a:solidFill>
                  <a:srgbClr val="A64D79"/>
                </a:solidFill>
                <a:latin typeface="Asap"/>
                <a:ea typeface="Asap"/>
                <a:cs typeface="Asap"/>
                <a:sym typeface="Asap"/>
              </a:rPr>
              <a:t>Cost per unit: $249</a:t>
            </a:r>
          </a:p>
          <a:p>
            <a:pPr>
              <a:spcBef>
                <a:spcPts val="0"/>
              </a:spcBef>
              <a:buNone/>
            </a:pPr>
            <a:r>
              <a:rPr lang="en">
                <a:solidFill>
                  <a:srgbClr val="A64D79"/>
                </a:solidFill>
                <a:latin typeface="Asap"/>
                <a:ea typeface="Asap"/>
                <a:cs typeface="Asap"/>
                <a:sym typeface="Asap"/>
              </a:rPr>
              <a:t>Cost to make: $100</a:t>
            </a:r>
          </a:p>
        </p:txBody>
      </p:sp>
      <p:sp>
        <p:nvSpPr>
          <p:cNvPr id="128" name="Shape 128"/>
          <p:cNvSpPr txBox="1"/>
          <p:nvPr/>
        </p:nvSpPr>
        <p:spPr>
          <a:xfrm>
            <a:off x="4566025" y="3658200"/>
            <a:ext cx="2060700" cy="1485299"/>
          </a:xfrm>
          <a:prstGeom prst="rect">
            <a:avLst/>
          </a:prstGeom>
          <a:noFill/>
          <a:ln>
            <a:noFill/>
          </a:ln>
        </p:spPr>
        <p:txBody>
          <a:bodyPr anchorCtr="0" anchor="t" bIns="91425" lIns="91425" rIns="91425" tIns="91425">
            <a:noAutofit/>
          </a:bodyPr>
          <a:lstStyle/>
          <a:p>
            <a:pPr rtl="0">
              <a:spcBef>
                <a:spcPts val="0"/>
              </a:spcBef>
              <a:buNone/>
            </a:pPr>
            <a:r>
              <a:rPr lang="en">
                <a:solidFill>
                  <a:srgbClr val="00FFFF"/>
                </a:solidFill>
                <a:latin typeface="Asap"/>
                <a:ea typeface="Asap"/>
                <a:cs typeface="Asap"/>
                <a:sym typeface="Asap"/>
              </a:rPr>
              <a:t>Year-5 </a:t>
            </a:r>
          </a:p>
          <a:p>
            <a:pPr rtl="0">
              <a:spcBef>
                <a:spcPts val="0"/>
              </a:spcBef>
              <a:buNone/>
            </a:pPr>
            <a:r>
              <a:rPr lang="en">
                <a:solidFill>
                  <a:srgbClr val="00FFFF"/>
                </a:solidFill>
                <a:latin typeface="Asap"/>
                <a:ea typeface="Asap"/>
                <a:cs typeface="Asap"/>
                <a:sym typeface="Asap"/>
              </a:rPr>
              <a:t>Sales: $ 63.95M</a:t>
            </a:r>
          </a:p>
          <a:p>
            <a:pPr rtl="0">
              <a:spcBef>
                <a:spcPts val="0"/>
              </a:spcBef>
              <a:buNone/>
            </a:pPr>
            <a:r>
              <a:rPr lang="en">
                <a:solidFill>
                  <a:srgbClr val="00FFFF"/>
                </a:solidFill>
                <a:latin typeface="Asap"/>
                <a:ea typeface="Asap"/>
                <a:cs typeface="Asap"/>
                <a:sym typeface="Asap"/>
              </a:rPr>
              <a:t>Units:246k</a:t>
            </a:r>
          </a:p>
          <a:p>
            <a:pPr rtl="0">
              <a:spcBef>
                <a:spcPts val="0"/>
              </a:spcBef>
              <a:buNone/>
            </a:pPr>
            <a:r>
              <a:rPr lang="en">
                <a:solidFill>
                  <a:srgbClr val="00FFFF"/>
                </a:solidFill>
                <a:latin typeface="Asap"/>
                <a:ea typeface="Asap"/>
                <a:cs typeface="Asap"/>
                <a:sym typeface="Asap"/>
              </a:rPr>
              <a:t>Cost per unit: $249</a:t>
            </a:r>
          </a:p>
          <a:p>
            <a:pPr>
              <a:spcBef>
                <a:spcPts val="0"/>
              </a:spcBef>
              <a:buNone/>
            </a:pPr>
            <a:r>
              <a:rPr lang="en">
                <a:solidFill>
                  <a:srgbClr val="00FFFF"/>
                </a:solidFill>
                <a:latin typeface="Asap"/>
                <a:ea typeface="Asap"/>
                <a:cs typeface="Asap"/>
                <a:sym typeface="Asap"/>
              </a:rPr>
              <a:t>Cost to make: $100</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457200" y="219778"/>
            <a:ext cx="8229600" cy="857400"/>
          </a:xfrm>
          <a:prstGeom prst="rect">
            <a:avLst/>
          </a:prstGeom>
        </p:spPr>
        <p:txBody>
          <a:bodyPr anchorCtr="0" anchor="b" bIns="91425" lIns="91425" rIns="91425" tIns="91425">
            <a:noAutofit/>
          </a:bodyPr>
          <a:lstStyle/>
          <a:p>
            <a:pPr>
              <a:spcBef>
                <a:spcPts val="0"/>
              </a:spcBef>
              <a:buNone/>
            </a:pPr>
            <a:r>
              <a:rPr lang="en">
                <a:latin typeface="Acme"/>
                <a:ea typeface="Acme"/>
                <a:cs typeface="Acme"/>
                <a:sym typeface="Acme"/>
              </a:rPr>
              <a:t>Financials </a:t>
            </a:r>
          </a:p>
        </p:txBody>
      </p:sp>
      <p:sp>
        <p:nvSpPr>
          <p:cNvPr id="134" name="Shape 134"/>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135" name="Shape 135"/>
          <p:cNvPicPr preferRelativeResize="0"/>
          <p:nvPr/>
        </p:nvPicPr>
        <p:blipFill>
          <a:blip r:embed="rId3">
            <a:alphaModFix/>
          </a:blip>
          <a:stretch>
            <a:fillRect/>
          </a:stretch>
        </p:blipFill>
        <p:spPr>
          <a:xfrm>
            <a:off x="107150" y="1158875"/>
            <a:ext cx="8761200" cy="380824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latin typeface="Poiret One"/>
                <a:ea typeface="Poiret One"/>
                <a:cs typeface="Poiret One"/>
                <a:sym typeface="Poiret One"/>
              </a:rPr>
              <a:t>Exit Summary</a:t>
            </a:r>
          </a:p>
        </p:txBody>
      </p:sp>
      <p:sp>
        <p:nvSpPr>
          <p:cNvPr id="141" name="Shape 141"/>
          <p:cNvSpPr txBox="1"/>
          <p:nvPr>
            <p:ph idx="1" type="body"/>
          </p:nvPr>
        </p:nvSpPr>
        <p:spPr>
          <a:xfrm>
            <a:off x="457200" y="1200150"/>
            <a:ext cx="8428200" cy="3725699"/>
          </a:xfrm>
          <a:prstGeom prst="rect">
            <a:avLst/>
          </a:prstGeom>
        </p:spPr>
        <p:txBody>
          <a:bodyPr anchorCtr="0" anchor="t" bIns="91425" lIns="91425" rIns="91425" tIns="91425">
            <a:noAutofit/>
          </a:bodyPr>
          <a:lstStyle/>
          <a:p>
            <a:pPr rtl="0">
              <a:spcBef>
                <a:spcPts val="0"/>
              </a:spcBef>
              <a:buNone/>
            </a:pPr>
            <a:r>
              <a:rPr lang="en">
                <a:solidFill>
                  <a:srgbClr val="FFFFFF"/>
                </a:solidFill>
                <a:latin typeface="Asap"/>
                <a:ea typeface="Asap"/>
                <a:cs typeface="Asap"/>
                <a:sym typeface="Asap"/>
              </a:rPr>
              <a:t>After 5 years with a  significant  growth we will plan to cash out . We will try to sell our company to:</a:t>
            </a:r>
          </a:p>
          <a:p>
            <a:pPr rtl="0">
              <a:spcBef>
                <a:spcPts val="0"/>
              </a:spcBef>
              <a:buNone/>
            </a:pPr>
            <a:r>
              <a:t/>
            </a:r>
            <a:endParaRPr>
              <a:solidFill>
                <a:srgbClr val="FFFFFF"/>
              </a:solidFill>
              <a:latin typeface="Asap"/>
              <a:ea typeface="Asap"/>
              <a:cs typeface="Asap"/>
              <a:sym typeface="Asap"/>
            </a:endParaRPr>
          </a:p>
          <a:p>
            <a:pPr indent="-419100" lvl="0" marL="457200" rtl="0">
              <a:spcBef>
                <a:spcPts val="0"/>
              </a:spcBef>
              <a:buClr>
                <a:srgbClr val="FFFFFF"/>
              </a:buClr>
              <a:buSzPct val="100000"/>
              <a:buFont typeface="Arial"/>
              <a:buChar char="●"/>
            </a:pPr>
            <a:r>
              <a:rPr lang="en">
                <a:solidFill>
                  <a:srgbClr val="FFFFFF"/>
                </a:solidFill>
                <a:latin typeface="Asap"/>
                <a:ea typeface="Asap"/>
                <a:cs typeface="Asap"/>
                <a:sym typeface="Asap"/>
              </a:rPr>
              <a:t>Pharmaceutical Companies</a:t>
            </a:r>
          </a:p>
          <a:p>
            <a:pPr indent="-419100" lvl="0" marL="457200" rtl="0">
              <a:spcBef>
                <a:spcPts val="0"/>
              </a:spcBef>
              <a:buClr>
                <a:srgbClr val="FFFFFF"/>
              </a:buClr>
              <a:buSzPct val="100000"/>
              <a:buFont typeface="Arial"/>
              <a:buChar char="●"/>
            </a:pPr>
            <a:r>
              <a:rPr lang="en">
                <a:solidFill>
                  <a:srgbClr val="FFFFFF"/>
                </a:solidFill>
                <a:latin typeface="Asap"/>
                <a:ea typeface="Asap"/>
                <a:cs typeface="Asap"/>
                <a:sym typeface="Asap"/>
              </a:rPr>
              <a:t>Wristband Manufacturers</a:t>
            </a:r>
          </a:p>
          <a:p>
            <a:pPr indent="-419100" lvl="0" marL="457200" rtl="0">
              <a:spcBef>
                <a:spcPts val="0"/>
              </a:spcBef>
              <a:buClr>
                <a:srgbClr val="FFFFFF"/>
              </a:buClr>
              <a:buSzPct val="100000"/>
              <a:buFont typeface="Arial"/>
              <a:buChar char="●"/>
            </a:pPr>
            <a:r>
              <a:rPr lang="en">
                <a:solidFill>
                  <a:srgbClr val="FFFFFF"/>
                </a:solidFill>
                <a:latin typeface="Asap"/>
                <a:ea typeface="Asap"/>
                <a:cs typeface="Asap"/>
                <a:sym typeface="Asap"/>
              </a:rPr>
              <a:t>Healthcare Related Companies  </a:t>
            </a:r>
          </a:p>
          <a:p>
            <a:pPr>
              <a:spcBef>
                <a:spcPts val="0"/>
              </a:spcBef>
              <a:buNone/>
            </a:pPr>
            <a:r>
              <a:rPr lang="en">
                <a:solidFill>
                  <a:srgbClr val="FFFFFF"/>
                </a:solidFill>
                <a:latin typeface="Asap"/>
                <a:ea typeface="Asap"/>
                <a:cs typeface="Asap"/>
                <a:sym typeface="Asap"/>
              </a:rPr>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Questions?</a:t>
            </a:r>
          </a:p>
        </p:txBody>
      </p:sp>
      <p:sp>
        <p:nvSpPr>
          <p:cNvPr id="147" name="Shape 147"/>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a:t> THA</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 name="Shape 45"/>
        <p:cNvGrpSpPr/>
        <p:nvPr/>
      </p:nvGrpSpPr>
      <p:grpSpPr>
        <a:xfrm>
          <a:off x="0" y="0"/>
          <a:ext cx="0" cy="0"/>
          <a:chOff x="0" y="0"/>
          <a:chExt cx="0" cy="0"/>
        </a:xfrm>
      </p:grpSpPr>
      <p:sp>
        <p:nvSpPr>
          <p:cNvPr id="46" name="Shape 46"/>
          <p:cNvSpPr txBox="1"/>
          <p:nvPr>
            <p:ph type="title"/>
          </p:nvPr>
        </p:nvSpPr>
        <p:spPr>
          <a:xfrm>
            <a:off x="457200" y="254100"/>
            <a:ext cx="5654699" cy="912300"/>
          </a:xfrm>
          <a:prstGeom prst="rect">
            <a:avLst/>
          </a:prstGeom>
        </p:spPr>
        <p:txBody>
          <a:bodyPr anchorCtr="0" anchor="b" bIns="91425" lIns="91425" rIns="91425" tIns="91425">
            <a:noAutofit/>
          </a:bodyPr>
          <a:lstStyle/>
          <a:p>
            <a:pPr>
              <a:spcBef>
                <a:spcPts val="0"/>
              </a:spcBef>
              <a:buNone/>
            </a:pPr>
            <a:r>
              <a:rPr lang="en" sz="4800">
                <a:latin typeface="Poiret One"/>
                <a:ea typeface="Poiret One"/>
                <a:cs typeface="Poiret One"/>
                <a:sym typeface="Poiret One"/>
              </a:rPr>
              <a:t>The Problem </a:t>
            </a:r>
          </a:p>
        </p:txBody>
      </p:sp>
      <p:sp>
        <p:nvSpPr>
          <p:cNvPr id="47" name="Shape 47"/>
          <p:cNvSpPr txBox="1"/>
          <p:nvPr>
            <p:ph idx="1" type="body"/>
          </p:nvPr>
        </p:nvSpPr>
        <p:spPr>
          <a:xfrm>
            <a:off x="457200" y="1200150"/>
            <a:ext cx="8229600" cy="3725699"/>
          </a:xfrm>
          <a:prstGeom prst="rect">
            <a:avLst/>
          </a:prstGeom>
        </p:spPr>
        <p:txBody>
          <a:bodyPr anchorCtr="0" anchor="t" bIns="91425" lIns="91425" rIns="91425" tIns="91425">
            <a:noAutofit/>
          </a:bodyPr>
          <a:lstStyle/>
          <a:p>
            <a:pPr rtl="0">
              <a:spcBef>
                <a:spcPts val="0"/>
              </a:spcBef>
              <a:buNone/>
            </a:pPr>
            <a:r>
              <a:rPr lang="en" sz="1900">
                <a:solidFill>
                  <a:srgbClr val="FFFFFF"/>
                </a:solidFill>
                <a:latin typeface="Asap"/>
                <a:ea typeface="Asap"/>
                <a:cs typeface="Asap"/>
                <a:sym typeface="Asap"/>
              </a:rPr>
              <a:t>Obsessive Compulsive Disorder, or known as OCD, is a disorder of the brain and behavior. They are thoughts that appear over and over again, and are just things you want to get out of your head, but you can’t . In America alone, OCD has been affecting 3 million people and is continuing to grow. It is as prevalent as cancer. </a:t>
            </a:r>
          </a:p>
          <a:p>
            <a:pPr rtl="0">
              <a:spcBef>
                <a:spcPts val="0"/>
              </a:spcBef>
              <a:buNone/>
            </a:pPr>
            <a:r>
              <a:rPr lang="en" sz="1900">
                <a:solidFill>
                  <a:srgbClr val="FFFFFF"/>
                </a:solidFill>
                <a:latin typeface="Asap"/>
                <a:ea typeface="Asap"/>
                <a:cs typeface="Asap"/>
                <a:sym typeface="Asap"/>
              </a:rPr>
              <a:t>Examples: </a:t>
            </a:r>
          </a:p>
          <a:p>
            <a:pPr indent="-355600" lvl="0" marL="457200" rtl="0">
              <a:spcBef>
                <a:spcPts val="0"/>
              </a:spcBef>
              <a:buClr>
                <a:srgbClr val="FFFFFF"/>
              </a:buClr>
              <a:buSzPct val="100000"/>
              <a:buFont typeface="Arial"/>
              <a:buChar char="●"/>
            </a:pPr>
            <a:r>
              <a:rPr lang="en" sz="2000">
                <a:solidFill>
                  <a:srgbClr val="FFFFFF"/>
                </a:solidFill>
                <a:latin typeface="Asap"/>
                <a:ea typeface="Asap"/>
                <a:cs typeface="Asap"/>
                <a:sym typeface="Asap"/>
              </a:rPr>
              <a:t>Checking the door to see if it’s locked constantly.</a:t>
            </a:r>
          </a:p>
          <a:p>
            <a:pPr indent="-355600" lvl="0" marL="457200" rtl="0">
              <a:spcBef>
                <a:spcPts val="0"/>
              </a:spcBef>
              <a:buClr>
                <a:srgbClr val="FFFFFF"/>
              </a:buClr>
              <a:buSzPct val="100000"/>
              <a:buFont typeface="Arial"/>
              <a:buChar char="●"/>
            </a:pPr>
            <a:r>
              <a:rPr lang="en" sz="2000">
                <a:solidFill>
                  <a:srgbClr val="FFFFFF"/>
                </a:solidFill>
                <a:latin typeface="Asap"/>
                <a:ea typeface="Asap"/>
                <a:cs typeface="Asap"/>
                <a:sym typeface="Asap"/>
              </a:rPr>
              <a:t>Making sure everything is clean.</a:t>
            </a:r>
          </a:p>
          <a:p>
            <a:pPr indent="-355600" lvl="0" marL="457200" rtl="0">
              <a:spcBef>
                <a:spcPts val="0"/>
              </a:spcBef>
              <a:buClr>
                <a:srgbClr val="FFFFFF"/>
              </a:buClr>
              <a:buSzPct val="100000"/>
              <a:buFont typeface="Arial"/>
              <a:buChar char="●"/>
            </a:pPr>
            <a:r>
              <a:rPr lang="en" sz="2000">
                <a:solidFill>
                  <a:srgbClr val="FFFFFF"/>
                </a:solidFill>
                <a:latin typeface="Asap"/>
                <a:ea typeface="Asap"/>
                <a:cs typeface="Asap"/>
                <a:sym typeface="Asap"/>
              </a:rPr>
              <a:t>Constantly organizing everything. </a:t>
            </a:r>
          </a:p>
          <a:p>
            <a:pPr indent="-355600" lvl="0" marL="457200" rtl="0">
              <a:spcBef>
                <a:spcPts val="0"/>
              </a:spcBef>
              <a:buClr>
                <a:srgbClr val="FFFFFF"/>
              </a:buClr>
              <a:buSzPct val="100000"/>
              <a:buFont typeface="Arial"/>
              <a:buChar char="●"/>
            </a:pPr>
            <a:r>
              <a:rPr lang="en" sz="2000">
                <a:solidFill>
                  <a:srgbClr val="FFFFFF"/>
                </a:solidFill>
                <a:latin typeface="Asap"/>
                <a:ea typeface="Asap"/>
                <a:cs typeface="Asap"/>
                <a:sym typeface="Asap"/>
              </a:rPr>
              <a:t>Obsession distracts everyday life without even realizing sometimes.</a:t>
            </a:r>
          </a:p>
          <a:p>
            <a:pPr lvl="0">
              <a:spcBef>
                <a:spcPts val="0"/>
              </a:spcBef>
              <a:buNone/>
            </a:pPr>
            <a:r>
              <a:t/>
            </a:r>
            <a:endParaRPr sz="1400"/>
          </a:p>
        </p:txBody>
      </p:sp>
      <p:pic>
        <p:nvPicPr>
          <p:cNvPr id="48" name="Shape 48"/>
          <p:cNvPicPr preferRelativeResize="0"/>
          <p:nvPr/>
        </p:nvPicPr>
        <p:blipFill>
          <a:blip r:embed="rId3">
            <a:alphaModFix/>
          </a:blip>
          <a:stretch>
            <a:fillRect/>
          </a:stretch>
        </p:blipFill>
        <p:spPr>
          <a:xfrm>
            <a:off x="6990775" y="2804225"/>
            <a:ext cx="1535150" cy="1040774"/>
          </a:xfrm>
          <a:prstGeom prst="rect">
            <a:avLst/>
          </a:prstGeom>
          <a:noFill/>
          <a:ln>
            <a:noFill/>
          </a:ln>
        </p:spPr>
      </p:pic>
    </p:spTree>
  </p:cSld>
  <p:clrMapOvr>
    <a:masterClrMapping/>
  </p:clrMapOvr>
  <p:transition spd="slow">
    <p:push dir="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sz="3000">
                <a:latin typeface="Poiret One"/>
                <a:ea typeface="Poiret One"/>
                <a:cs typeface="Poiret One"/>
                <a:sym typeface="Poiret One"/>
              </a:rPr>
              <a:t>How is OCD currently being treated today</a:t>
            </a:r>
          </a:p>
        </p:txBody>
      </p:sp>
      <p:sp>
        <p:nvSpPr>
          <p:cNvPr id="54" name="Shape 54"/>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rPr lang="en" sz="2200">
                <a:solidFill>
                  <a:srgbClr val="FFFFFF"/>
                </a:solidFill>
                <a:latin typeface="Asap"/>
                <a:ea typeface="Asap"/>
                <a:cs typeface="Asap"/>
                <a:sym typeface="Asap"/>
              </a:rPr>
              <a:t>The most common way to treat OCD today is one-on-one psychotherapy in which patients are forced to face the “object of terror” (their one main obsession). Experimental drugs are also frequently used in order to temporarily suppress OCD impulses, but these drugs are not long lasting and have caused disastrous side effects such as schizophrenia. For one-third of the people who use these types of medications, it usually fails.</a:t>
            </a:r>
          </a:p>
        </p:txBody>
      </p:sp>
      <p:pic>
        <p:nvPicPr>
          <p:cNvPr id="55" name="Shape 55"/>
          <p:cNvPicPr preferRelativeResize="0"/>
          <p:nvPr/>
        </p:nvPicPr>
        <p:blipFill>
          <a:blip r:embed="rId3">
            <a:alphaModFix/>
          </a:blip>
          <a:stretch>
            <a:fillRect/>
          </a:stretch>
        </p:blipFill>
        <p:spPr>
          <a:xfrm>
            <a:off x="3470100" y="3777425"/>
            <a:ext cx="875625" cy="12392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178550" y="205975"/>
            <a:ext cx="8735100" cy="857400"/>
          </a:xfrm>
          <a:prstGeom prst="rect">
            <a:avLst/>
          </a:prstGeom>
        </p:spPr>
        <p:txBody>
          <a:bodyPr anchorCtr="0" anchor="b" bIns="91425" lIns="91425" rIns="91425" tIns="91425">
            <a:noAutofit/>
          </a:bodyPr>
          <a:lstStyle/>
          <a:p>
            <a:pPr>
              <a:spcBef>
                <a:spcPts val="0"/>
              </a:spcBef>
              <a:buNone/>
            </a:pPr>
            <a:r>
              <a:rPr lang="en" sz="4800">
                <a:latin typeface="Poiret One"/>
                <a:ea typeface="Poiret One"/>
                <a:cs typeface="Poiret One"/>
                <a:sym typeface="Poiret One"/>
              </a:rPr>
              <a:t>Our Mission</a:t>
            </a:r>
          </a:p>
        </p:txBody>
      </p:sp>
      <p:sp>
        <p:nvSpPr>
          <p:cNvPr id="61" name="Shape 61"/>
          <p:cNvSpPr txBox="1"/>
          <p:nvPr>
            <p:ph idx="1" type="body"/>
          </p:nvPr>
        </p:nvSpPr>
        <p:spPr>
          <a:xfrm>
            <a:off x="256800" y="1115550"/>
            <a:ext cx="8454299" cy="1200000"/>
          </a:xfrm>
          <a:prstGeom prst="rect">
            <a:avLst/>
          </a:prstGeom>
        </p:spPr>
        <p:txBody>
          <a:bodyPr anchorCtr="0" anchor="t" bIns="91425" lIns="91425" rIns="91425" tIns="91425">
            <a:noAutofit/>
          </a:bodyPr>
          <a:lstStyle/>
          <a:p>
            <a:pPr>
              <a:spcBef>
                <a:spcPts val="0"/>
              </a:spcBef>
              <a:buNone/>
            </a:pPr>
            <a:r>
              <a:rPr lang="en" sz="1800">
                <a:solidFill>
                  <a:srgbClr val="FFFFFF"/>
                </a:solidFill>
                <a:latin typeface="Asap"/>
                <a:ea typeface="Asap"/>
                <a:cs typeface="Asap"/>
                <a:sym typeface="Asap"/>
              </a:rPr>
              <a:t>Currently, there is no cure for OCD, and the treatments that are commonly used are ineffective and expensive. Our goal is to attempt to decrease the OCD urge .  What do you think we created? Snapit! Snapit is a specially designed bracelet to suppress  OCD symptoms. We plan to develop our solution in two phases.</a:t>
            </a:r>
          </a:p>
        </p:txBody>
      </p:sp>
      <p:cxnSp>
        <p:nvCxnSpPr>
          <p:cNvPr id="62" name="Shape 62"/>
          <p:cNvCxnSpPr/>
          <p:nvPr/>
        </p:nvCxnSpPr>
        <p:spPr>
          <a:xfrm flipH="1" rot="10800000">
            <a:off x="-3850" y="2490599"/>
            <a:ext cx="9099899" cy="19500"/>
          </a:xfrm>
          <a:prstGeom prst="straightConnector1">
            <a:avLst/>
          </a:prstGeom>
          <a:noFill/>
          <a:ln cap="flat" w="19050">
            <a:solidFill>
              <a:schemeClr val="dk2"/>
            </a:solidFill>
            <a:prstDash val="solid"/>
            <a:round/>
            <a:headEnd len="lg" w="lg" type="none"/>
            <a:tailEnd len="lg" w="lg" type="none"/>
          </a:ln>
        </p:spPr>
      </p:cxnSp>
      <p:cxnSp>
        <p:nvCxnSpPr>
          <p:cNvPr id="63" name="Shape 63"/>
          <p:cNvCxnSpPr/>
          <p:nvPr/>
        </p:nvCxnSpPr>
        <p:spPr>
          <a:xfrm>
            <a:off x="4332750" y="2296050"/>
            <a:ext cx="12900" cy="2834400"/>
          </a:xfrm>
          <a:prstGeom prst="straightConnector1">
            <a:avLst/>
          </a:prstGeom>
          <a:noFill/>
          <a:ln cap="flat" w="19050">
            <a:solidFill>
              <a:schemeClr val="dk2"/>
            </a:solidFill>
            <a:prstDash val="solid"/>
            <a:round/>
            <a:headEnd len="lg" w="lg" type="none"/>
            <a:tailEnd len="lg" w="lg" type="none"/>
          </a:ln>
        </p:spPr>
      </p:cxnSp>
      <p:sp>
        <p:nvSpPr>
          <p:cNvPr id="64" name="Shape 64"/>
          <p:cNvSpPr txBox="1"/>
          <p:nvPr/>
        </p:nvSpPr>
        <p:spPr>
          <a:xfrm>
            <a:off x="1548275" y="2605750"/>
            <a:ext cx="1109699" cy="452700"/>
          </a:xfrm>
          <a:prstGeom prst="rect">
            <a:avLst/>
          </a:prstGeom>
          <a:noFill/>
          <a:ln>
            <a:noFill/>
          </a:ln>
        </p:spPr>
        <p:txBody>
          <a:bodyPr anchorCtr="0" anchor="t" bIns="91425" lIns="91425" rIns="91425" tIns="91425">
            <a:noAutofit/>
          </a:bodyPr>
          <a:lstStyle/>
          <a:p>
            <a:pPr>
              <a:spcBef>
                <a:spcPts val="0"/>
              </a:spcBef>
              <a:buNone/>
            </a:pPr>
            <a:r>
              <a:rPr lang="en" sz="1800">
                <a:solidFill>
                  <a:srgbClr val="FFFFFF"/>
                </a:solidFill>
                <a:latin typeface="Aldrich"/>
                <a:ea typeface="Aldrich"/>
                <a:cs typeface="Aldrich"/>
                <a:sym typeface="Aldrich"/>
              </a:rPr>
              <a:t>Phase 1</a:t>
            </a:r>
          </a:p>
        </p:txBody>
      </p:sp>
      <p:sp>
        <p:nvSpPr>
          <p:cNvPr id="65" name="Shape 65"/>
          <p:cNvSpPr txBox="1"/>
          <p:nvPr/>
        </p:nvSpPr>
        <p:spPr>
          <a:xfrm>
            <a:off x="5923650" y="2559850"/>
            <a:ext cx="1346399" cy="362699"/>
          </a:xfrm>
          <a:prstGeom prst="rect">
            <a:avLst/>
          </a:prstGeom>
          <a:noFill/>
          <a:ln>
            <a:noFill/>
          </a:ln>
        </p:spPr>
        <p:txBody>
          <a:bodyPr anchorCtr="0" anchor="t" bIns="91425" lIns="91425" rIns="91425" tIns="91425">
            <a:noAutofit/>
          </a:bodyPr>
          <a:lstStyle/>
          <a:p>
            <a:pPr>
              <a:spcBef>
                <a:spcPts val="0"/>
              </a:spcBef>
              <a:buNone/>
            </a:pPr>
            <a:r>
              <a:rPr lang="en" sz="1800">
                <a:solidFill>
                  <a:srgbClr val="FFFFFF"/>
                </a:solidFill>
                <a:latin typeface="Aldrich"/>
                <a:ea typeface="Aldrich"/>
                <a:cs typeface="Aldrich"/>
                <a:sym typeface="Aldrich"/>
              </a:rPr>
              <a:t>Phase 2</a:t>
            </a:r>
          </a:p>
        </p:txBody>
      </p:sp>
      <p:sp>
        <p:nvSpPr>
          <p:cNvPr id="66" name="Shape 66"/>
          <p:cNvSpPr txBox="1"/>
          <p:nvPr/>
        </p:nvSpPr>
        <p:spPr>
          <a:xfrm>
            <a:off x="256800" y="2923450"/>
            <a:ext cx="3865799" cy="1881900"/>
          </a:xfrm>
          <a:prstGeom prst="rect">
            <a:avLst/>
          </a:prstGeom>
          <a:noFill/>
          <a:ln>
            <a:noFill/>
          </a:ln>
        </p:spPr>
        <p:txBody>
          <a:bodyPr anchorCtr="0" anchor="t" bIns="91425" lIns="91425" rIns="91425" tIns="91425">
            <a:noAutofit/>
          </a:bodyPr>
          <a:lstStyle/>
          <a:p>
            <a:pPr indent="-317500" lvl="0" marL="457200" rtl="0">
              <a:spcBef>
                <a:spcPts val="0"/>
              </a:spcBef>
              <a:buClr>
                <a:srgbClr val="FFFFFF"/>
              </a:buClr>
              <a:buSzPct val="100000"/>
              <a:buFont typeface="Asap"/>
              <a:buChar char="●"/>
            </a:pPr>
            <a:r>
              <a:rPr lang="en">
                <a:solidFill>
                  <a:srgbClr val="FFFFFF"/>
                </a:solidFill>
                <a:latin typeface="Asap"/>
                <a:ea typeface="Asap"/>
                <a:cs typeface="Asap"/>
                <a:sym typeface="Asap"/>
              </a:rPr>
              <a:t>Product Name : SnapIT</a:t>
            </a:r>
          </a:p>
          <a:p>
            <a:pPr lvl="0" rtl="0">
              <a:spcBef>
                <a:spcPts val="0"/>
              </a:spcBef>
              <a:buNone/>
            </a:pPr>
            <a:r>
              <a:t/>
            </a:r>
            <a:endParaRPr>
              <a:solidFill>
                <a:srgbClr val="FFFFFF"/>
              </a:solidFill>
              <a:latin typeface="Asap"/>
              <a:ea typeface="Asap"/>
              <a:cs typeface="Asap"/>
              <a:sym typeface="Asap"/>
            </a:endParaRPr>
          </a:p>
          <a:p>
            <a:pPr indent="-317500" lvl="0" marL="457200" rtl="0">
              <a:spcBef>
                <a:spcPts val="0"/>
              </a:spcBef>
              <a:buClr>
                <a:srgbClr val="FFFFFF"/>
              </a:buClr>
              <a:buSzPct val="100000"/>
              <a:buFont typeface="Asap"/>
              <a:buChar char="●"/>
            </a:pPr>
            <a:r>
              <a:rPr lang="en">
                <a:solidFill>
                  <a:srgbClr val="FFFFFF"/>
                </a:solidFill>
                <a:latin typeface="Asap"/>
                <a:ea typeface="Asap"/>
                <a:cs typeface="Asap"/>
                <a:sym typeface="Asap"/>
              </a:rPr>
              <a:t>Trying to raise awareness for OCD</a:t>
            </a:r>
          </a:p>
          <a:p>
            <a:pPr lvl="0" rtl="0">
              <a:spcBef>
                <a:spcPts val="0"/>
              </a:spcBef>
              <a:buNone/>
            </a:pPr>
            <a:r>
              <a:rPr lang="en">
                <a:solidFill>
                  <a:srgbClr val="FFFFFF"/>
                </a:solidFill>
                <a:latin typeface="Asap"/>
                <a:ea typeface="Asap"/>
                <a:cs typeface="Asap"/>
                <a:sym typeface="Asap"/>
              </a:rPr>
              <a:t> </a:t>
            </a:r>
          </a:p>
          <a:p>
            <a:pPr indent="-317500" lvl="0" marL="457200" rtl="0">
              <a:spcBef>
                <a:spcPts val="0"/>
              </a:spcBef>
              <a:buClr>
                <a:srgbClr val="FFFFFF"/>
              </a:buClr>
              <a:buSzPct val="100000"/>
              <a:buFont typeface="Asap"/>
              <a:buChar char="●"/>
            </a:pPr>
            <a:r>
              <a:rPr lang="en">
                <a:solidFill>
                  <a:srgbClr val="FFFFFF"/>
                </a:solidFill>
                <a:latin typeface="Asap"/>
                <a:ea typeface="Asap"/>
                <a:cs typeface="Asap"/>
                <a:sym typeface="Asap"/>
              </a:rPr>
              <a:t>We will make silicon bracelets that you can snap by yourself, so you can get distracted from doing the OCD actions.</a:t>
            </a:r>
          </a:p>
          <a:p>
            <a:pPr rtl="0">
              <a:spcBef>
                <a:spcPts val="0"/>
              </a:spcBef>
              <a:buNone/>
            </a:pPr>
            <a:r>
              <a:t/>
            </a:r>
            <a:endParaRPr>
              <a:solidFill>
                <a:srgbClr val="FFFFFF"/>
              </a:solidFill>
              <a:latin typeface="Alice"/>
              <a:ea typeface="Alice"/>
              <a:cs typeface="Alice"/>
              <a:sym typeface="Alice"/>
            </a:endParaRPr>
          </a:p>
          <a:p>
            <a:pPr lvl="0" rtl="0">
              <a:spcBef>
                <a:spcPts val="0"/>
              </a:spcBef>
              <a:buNone/>
            </a:pPr>
            <a:r>
              <a:rPr lang="en">
                <a:solidFill>
                  <a:srgbClr val="FFFFFF"/>
                </a:solidFill>
                <a:latin typeface="Alice"/>
                <a:ea typeface="Alice"/>
                <a:cs typeface="Alice"/>
                <a:sym typeface="Alice"/>
              </a:rPr>
              <a:t>  </a:t>
            </a:r>
          </a:p>
          <a:p>
            <a:pPr lvl="0">
              <a:spcBef>
                <a:spcPts val="0"/>
              </a:spcBef>
              <a:buNone/>
            </a:pPr>
            <a:r>
              <a:t/>
            </a:r>
            <a:endParaRPr>
              <a:solidFill>
                <a:srgbClr val="FFFFFF"/>
              </a:solidFill>
              <a:latin typeface="Alice"/>
              <a:ea typeface="Alice"/>
              <a:cs typeface="Alice"/>
              <a:sym typeface="Alice"/>
            </a:endParaRPr>
          </a:p>
        </p:txBody>
      </p:sp>
      <p:sp>
        <p:nvSpPr>
          <p:cNvPr id="67" name="Shape 67"/>
          <p:cNvSpPr txBox="1"/>
          <p:nvPr/>
        </p:nvSpPr>
        <p:spPr>
          <a:xfrm>
            <a:off x="4631100" y="2923450"/>
            <a:ext cx="4080000" cy="2120700"/>
          </a:xfrm>
          <a:prstGeom prst="rect">
            <a:avLst/>
          </a:prstGeom>
          <a:noFill/>
          <a:ln>
            <a:noFill/>
          </a:ln>
        </p:spPr>
        <p:txBody>
          <a:bodyPr anchorCtr="0" anchor="t" bIns="91425" lIns="91425" rIns="91425" tIns="91425">
            <a:noAutofit/>
          </a:bodyPr>
          <a:lstStyle/>
          <a:p>
            <a:pPr indent="-317500" lvl="0" marL="457200" rtl="0">
              <a:spcBef>
                <a:spcPts val="0"/>
              </a:spcBef>
              <a:buClr>
                <a:srgbClr val="FFFFFF"/>
              </a:buClr>
              <a:buSzPct val="100000"/>
              <a:buFont typeface="Asap"/>
              <a:buChar char="●"/>
            </a:pPr>
            <a:r>
              <a:rPr lang="en">
                <a:solidFill>
                  <a:srgbClr val="FFFFFF"/>
                </a:solidFill>
                <a:latin typeface="Asap"/>
                <a:ea typeface="Asap"/>
                <a:cs typeface="Asap"/>
                <a:sym typeface="Asap"/>
              </a:rPr>
              <a:t>Product Name : Intelligent SnapIT</a:t>
            </a:r>
          </a:p>
          <a:p>
            <a:pPr lvl="0" rtl="0">
              <a:spcBef>
                <a:spcPts val="0"/>
              </a:spcBef>
              <a:buNone/>
            </a:pPr>
            <a:r>
              <a:t/>
            </a:r>
            <a:endParaRPr>
              <a:solidFill>
                <a:srgbClr val="FFFFFF"/>
              </a:solidFill>
              <a:latin typeface="Asap"/>
              <a:ea typeface="Asap"/>
              <a:cs typeface="Asap"/>
              <a:sym typeface="Asap"/>
            </a:endParaRPr>
          </a:p>
          <a:p>
            <a:pPr indent="-317500" lvl="0" marL="457200" rtl="0">
              <a:spcBef>
                <a:spcPts val="0"/>
              </a:spcBef>
              <a:buClr>
                <a:srgbClr val="FFFFFF"/>
              </a:buClr>
              <a:buSzPct val="100000"/>
              <a:buFont typeface="Asap"/>
              <a:buChar char="●"/>
            </a:pPr>
            <a:r>
              <a:rPr lang="en">
                <a:solidFill>
                  <a:srgbClr val="FFFFFF"/>
                </a:solidFill>
                <a:latin typeface="Asap"/>
                <a:ea typeface="Asap"/>
                <a:cs typeface="Asap"/>
                <a:sym typeface="Asap"/>
              </a:rPr>
              <a:t>We will make an intelligent bracelet that can detect OCD symptoms.</a:t>
            </a:r>
          </a:p>
          <a:p>
            <a:pPr lvl="0" rtl="0">
              <a:spcBef>
                <a:spcPts val="0"/>
              </a:spcBef>
              <a:buNone/>
            </a:pPr>
            <a:r>
              <a:t/>
            </a:r>
            <a:endParaRPr>
              <a:solidFill>
                <a:srgbClr val="FFFFFF"/>
              </a:solidFill>
              <a:latin typeface="Asap"/>
              <a:ea typeface="Asap"/>
              <a:cs typeface="Asap"/>
              <a:sym typeface="Asap"/>
            </a:endParaRPr>
          </a:p>
          <a:p>
            <a:pPr indent="-317500" lvl="0" marL="457200" rtl="0">
              <a:spcBef>
                <a:spcPts val="0"/>
              </a:spcBef>
              <a:buClr>
                <a:srgbClr val="FFFFFF"/>
              </a:buClr>
              <a:buSzPct val="100000"/>
              <a:buFont typeface="Asap"/>
              <a:buChar char="●"/>
            </a:pPr>
            <a:r>
              <a:rPr lang="en">
                <a:solidFill>
                  <a:srgbClr val="FFFFFF"/>
                </a:solidFill>
                <a:latin typeface="Asap"/>
                <a:ea typeface="Asap"/>
                <a:cs typeface="Asap"/>
                <a:sym typeface="Asap"/>
              </a:rPr>
              <a:t>It will send signals to the nearest phone through bluetooth and then the phone will tell the wristband to start tightening, vibrating or to play music to distract that person</a:t>
            </a:r>
          </a:p>
          <a:p>
            <a:pPr rtl="0">
              <a:spcBef>
                <a:spcPts val="0"/>
              </a:spcBef>
              <a:buNone/>
            </a:pPr>
            <a:r>
              <a:t/>
            </a:r>
            <a:endParaRPr>
              <a:solidFill>
                <a:srgbClr val="FFFFFF"/>
              </a:solidFill>
              <a:latin typeface="Alice"/>
              <a:ea typeface="Alice"/>
              <a:cs typeface="Alice"/>
              <a:sym typeface="Alice"/>
            </a:endParaRPr>
          </a:p>
          <a:p>
            <a:pPr lvl="0" rtl="0">
              <a:spcBef>
                <a:spcPts val="0"/>
              </a:spcBef>
              <a:buNone/>
            </a:pPr>
            <a:r>
              <a:t/>
            </a:r>
            <a:endParaRPr>
              <a:solidFill>
                <a:srgbClr val="FFFFFF"/>
              </a:solidFill>
              <a:latin typeface="Alice"/>
              <a:ea typeface="Alice"/>
              <a:cs typeface="Alice"/>
              <a:sym typeface="Alice"/>
            </a:endParaRPr>
          </a:p>
          <a:p>
            <a:pPr>
              <a:spcBef>
                <a:spcPts val="0"/>
              </a:spcBef>
              <a:buNone/>
            </a:pPr>
            <a:r>
              <a:t/>
            </a:r>
            <a:endParaRPr>
              <a:solidFill>
                <a:srgbClr val="FFFFFF"/>
              </a:solidFill>
              <a:latin typeface="Alice"/>
              <a:ea typeface="Alice"/>
              <a:cs typeface="Alice"/>
              <a:sym typeface="Alice"/>
            </a:endParaRPr>
          </a:p>
        </p:txBody>
      </p:sp>
    </p:spTree>
  </p:cSld>
  <p:clrMapOvr>
    <a:masterClrMapping/>
  </p:clrMapOvr>
  <mc:AlternateContent>
    <mc:Choice Requires="p14">
      <p:transition spd="slow">
        <p14:flip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57200" y="157903"/>
            <a:ext cx="8229600" cy="857400"/>
          </a:xfrm>
          <a:prstGeom prst="rect">
            <a:avLst/>
          </a:prstGeom>
        </p:spPr>
        <p:txBody>
          <a:bodyPr anchorCtr="0" anchor="b" bIns="91425" lIns="91425" rIns="91425" tIns="91425">
            <a:noAutofit/>
          </a:bodyPr>
          <a:lstStyle/>
          <a:p>
            <a:pPr rtl="0">
              <a:spcBef>
                <a:spcPts val="0"/>
              </a:spcBef>
              <a:buNone/>
            </a:pPr>
            <a:r>
              <a:t/>
            </a:r>
            <a:endParaRPr/>
          </a:p>
          <a:p>
            <a:pPr>
              <a:spcBef>
                <a:spcPts val="0"/>
              </a:spcBef>
              <a:buNone/>
            </a:pPr>
            <a:r>
              <a:rPr lang="en" sz="4800">
                <a:latin typeface="Poiret One"/>
                <a:ea typeface="Poiret One"/>
                <a:cs typeface="Poiret One"/>
                <a:sym typeface="Poiret One"/>
              </a:rPr>
              <a:t>Phase 1</a:t>
            </a:r>
          </a:p>
        </p:txBody>
      </p:sp>
      <p:sp>
        <p:nvSpPr>
          <p:cNvPr id="73" name="Shape 73"/>
          <p:cNvSpPr txBox="1"/>
          <p:nvPr/>
        </p:nvSpPr>
        <p:spPr>
          <a:xfrm>
            <a:off x="742050" y="1217975"/>
            <a:ext cx="7659899" cy="3807899"/>
          </a:xfrm>
          <a:prstGeom prst="rect">
            <a:avLst/>
          </a:prstGeom>
          <a:noFill/>
          <a:ln>
            <a:noFill/>
          </a:ln>
        </p:spPr>
        <p:txBody>
          <a:bodyPr anchorCtr="0" anchor="t" bIns="91425" lIns="91425" rIns="91425" tIns="91425">
            <a:noAutofit/>
          </a:bodyPr>
          <a:lstStyle/>
          <a:p>
            <a:pPr lvl="0" rtl="0">
              <a:spcBef>
                <a:spcPts val="600"/>
              </a:spcBef>
              <a:buClr>
                <a:schemeClr val="dk1"/>
              </a:buClr>
              <a:buSzPct val="45833"/>
              <a:buFont typeface="Arial"/>
              <a:buNone/>
            </a:pPr>
            <a:r>
              <a:rPr lang="en" sz="2400">
                <a:solidFill>
                  <a:srgbClr val="F3F3F3"/>
                </a:solidFill>
                <a:latin typeface="Asap"/>
                <a:ea typeface="Asap"/>
                <a:cs typeface="Asap"/>
                <a:sym typeface="Asap"/>
              </a:rPr>
              <a:t>Product Name : SnapIT bracelet</a:t>
            </a:r>
          </a:p>
          <a:p>
            <a:pPr rtl="0">
              <a:spcBef>
                <a:spcPts val="0"/>
              </a:spcBef>
              <a:buNone/>
            </a:pPr>
            <a:r>
              <a:t/>
            </a:r>
            <a:endParaRPr sz="2400">
              <a:solidFill>
                <a:srgbClr val="FFFFFF"/>
              </a:solidFill>
              <a:latin typeface="Asap"/>
              <a:ea typeface="Asap"/>
              <a:cs typeface="Asap"/>
              <a:sym typeface="Asap"/>
            </a:endParaRPr>
          </a:p>
          <a:p>
            <a:pPr rtl="0">
              <a:spcBef>
                <a:spcPts val="0"/>
              </a:spcBef>
              <a:buNone/>
            </a:pPr>
            <a:r>
              <a:rPr lang="en" sz="2400">
                <a:solidFill>
                  <a:srgbClr val="FFFFFF"/>
                </a:solidFill>
                <a:latin typeface="Asap"/>
                <a:ea typeface="Asap"/>
                <a:cs typeface="Asap"/>
                <a:sym typeface="Asap"/>
              </a:rPr>
              <a:t>Phase 1 is where we will try to bring awareness about OCD. We will make special silicone bracelets, and sell them to fund our research. People will know about our product through social media, our website, and through mental health organizations. We plan to raise about $2M in 2 years through our SNAP-IT Bands.</a:t>
            </a:r>
          </a:p>
          <a:p>
            <a:pPr rtl="0">
              <a:spcBef>
                <a:spcPts val="0"/>
              </a:spcBef>
              <a:buNone/>
            </a:pPr>
            <a:r>
              <a:t/>
            </a:r>
            <a:endParaRPr sz="2400">
              <a:solidFill>
                <a:srgbClr val="FFFFFF"/>
              </a:solidFill>
              <a:latin typeface="Asap"/>
              <a:ea typeface="Asap"/>
              <a:cs typeface="Asap"/>
              <a:sym typeface="Asap"/>
            </a:endParaRPr>
          </a:p>
          <a:p>
            <a:pPr rtl="0">
              <a:spcBef>
                <a:spcPts val="0"/>
              </a:spcBef>
              <a:buNone/>
            </a:pPr>
            <a:r>
              <a:rPr lang="en" sz="2400" u="sng">
                <a:solidFill>
                  <a:schemeClr val="hlink"/>
                </a:solidFill>
                <a:latin typeface="Asap"/>
                <a:ea typeface="Asap"/>
                <a:cs typeface="Asap"/>
                <a:sym typeface="Asap"/>
                <a:hlinkClick r:id="rId3"/>
              </a:rPr>
              <a:t>http://medhasomisetty.wix.com/snapit</a:t>
            </a:r>
            <a:r>
              <a:rPr lang="en" sz="2400">
                <a:solidFill>
                  <a:srgbClr val="FFFFFF"/>
                </a:solidFill>
                <a:latin typeface="Asap"/>
                <a:ea typeface="Asap"/>
                <a:cs typeface="Asap"/>
                <a:sym typeface="Asap"/>
              </a:rPr>
              <a:t> </a:t>
            </a:r>
          </a:p>
          <a:p>
            <a:pPr>
              <a:spcBef>
                <a:spcPts val="0"/>
              </a:spcBef>
              <a:buNone/>
            </a:pPr>
            <a:r>
              <a:t/>
            </a:r>
            <a:endParaRPr sz="2600">
              <a:solidFill>
                <a:srgbClr val="FFFFFF"/>
              </a:solidFill>
              <a:latin typeface="Asap"/>
              <a:ea typeface="Asap"/>
              <a:cs typeface="Asap"/>
              <a:sym typeface="Asap"/>
            </a:endParaRPr>
          </a:p>
        </p:txBody>
      </p:sp>
    </p:spTree>
  </p:cSld>
  <p:clrMapOvr>
    <a:masterClrMapping/>
  </p:clrMapOvr>
  <mc:AlternateContent>
    <mc:Choice Requires="p14">
      <p:transition spd="slow">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latin typeface="Poiret One"/>
                <a:ea typeface="Poiret One"/>
                <a:cs typeface="Poiret One"/>
                <a:sym typeface="Poiret One"/>
              </a:rPr>
              <a:t>Phase 2</a:t>
            </a:r>
          </a:p>
        </p:txBody>
      </p:sp>
      <p:sp>
        <p:nvSpPr>
          <p:cNvPr id="79" name="Shape 79"/>
          <p:cNvSpPr txBox="1"/>
          <p:nvPr>
            <p:ph idx="1" type="body"/>
          </p:nvPr>
        </p:nvSpPr>
        <p:spPr>
          <a:xfrm>
            <a:off x="648625" y="1200150"/>
            <a:ext cx="7718399" cy="3558300"/>
          </a:xfrm>
          <a:prstGeom prst="rect">
            <a:avLst/>
          </a:prstGeom>
        </p:spPr>
        <p:txBody>
          <a:bodyPr anchorCtr="0" anchor="t" bIns="91425" lIns="91425" rIns="91425" tIns="91425">
            <a:noAutofit/>
          </a:bodyPr>
          <a:lstStyle/>
          <a:p>
            <a:pPr rtl="0">
              <a:spcBef>
                <a:spcPts val="0"/>
              </a:spcBef>
              <a:buNone/>
            </a:pPr>
            <a:r>
              <a:rPr lang="en" sz="2600">
                <a:solidFill>
                  <a:srgbClr val="F3F3F3"/>
                </a:solidFill>
                <a:latin typeface="Asap"/>
                <a:ea typeface="Asap"/>
                <a:cs typeface="Asap"/>
                <a:sym typeface="Asap"/>
              </a:rPr>
              <a:t>Product Name : Intelligent SnapIT bracelet</a:t>
            </a:r>
          </a:p>
          <a:p>
            <a:pPr rtl="0">
              <a:spcBef>
                <a:spcPts val="0"/>
              </a:spcBef>
              <a:buNone/>
            </a:pPr>
            <a:r>
              <a:t/>
            </a:r>
            <a:endParaRPr sz="2600">
              <a:solidFill>
                <a:srgbClr val="F3F3F3"/>
              </a:solidFill>
              <a:latin typeface="Asap"/>
              <a:ea typeface="Asap"/>
              <a:cs typeface="Asap"/>
              <a:sym typeface="Asap"/>
            </a:endParaRPr>
          </a:p>
          <a:p>
            <a:pPr rtl="0">
              <a:spcBef>
                <a:spcPts val="0"/>
              </a:spcBef>
              <a:buNone/>
            </a:pPr>
            <a:r>
              <a:rPr lang="en" sz="2600">
                <a:solidFill>
                  <a:srgbClr val="F3F3F3"/>
                </a:solidFill>
                <a:latin typeface="Asap"/>
                <a:ea typeface="Asap"/>
                <a:cs typeface="Asap"/>
                <a:sym typeface="Asap"/>
              </a:rPr>
              <a:t>Solution: Bracelet detects OCD symptoms, Transfers signals to a computer via Bluetooth . Computer then processes the signals and sends signal back to the bracelet to vibrate, tighten up or play music. This  action will distract the person and suppress their OCD symptoms.    </a:t>
            </a:r>
          </a:p>
          <a:p>
            <a:pPr rtl="0">
              <a:spcBef>
                <a:spcPts val="0"/>
              </a:spcBef>
              <a:buNone/>
            </a:pPr>
            <a:r>
              <a:rPr lang="en" sz="2600">
                <a:solidFill>
                  <a:srgbClr val="F3F3F3"/>
                </a:solidFill>
                <a:latin typeface="Cardo"/>
                <a:ea typeface="Cardo"/>
                <a:cs typeface="Cardo"/>
                <a:sym typeface="Cardo"/>
              </a:rPr>
              <a:t>                 </a:t>
            </a:r>
          </a:p>
          <a:p>
            <a:pPr rtl="0">
              <a:spcBef>
                <a:spcPts val="0"/>
              </a:spcBef>
              <a:buNone/>
            </a:pPr>
            <a:r>
              <a:t/>
            </a:r>
            <a:endParaRPr sz="2600">
              <a:solidFill>
                <a:srgbClr val="F3F3F3"/>
              </a:solidFill>
              <a:latin typeface="Cardo"/>
              <a:ea typeface="Cardo"/>
              <a:cs typeface="Cardo"/>
              <a:sym typeface="Cardo"/>
            </a:endParaRPr>
          </a:p>
          <a:p>
            <a:pPr>
              <a:spcBef>
                <a:spcPts val="0"/>
              </a:spcBef>
              <a:buNone/>
            </a:pPr>
            <a:r>
              <a:rPr lang="en" sz="2600">
                <a:solidFill>
                  <a:srgbClr val="F3F3F3"/>
                </a:solidFill>
                <a:latin typeface="Cardo"/>
                <a:ea typeface="Cardo"/>
                <a:cs typeface="Cardo"/>
                <a:sym typeface="Cardo"/>
              </a:rPr>
              <a:t> comes in. This bracelet can detect OCD signals. When this bracelet detects the OCD signals, the bracelet will either tighten up, vibrate, or play music. You can choose which ever way you want it. This will distract you from doing your OCD actions. Every time you do an OCD action it will keep distracting you until you just walk away and stop it. </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189900" y="77850"/>
            <a:ext cx="9373799" cy="1015200"/>
          </a:xfrm>
          <a:prstGeom prst="rect">
            <a:avLst/>
          </a:prstGeom>
        </p:spPr>
        <p:txBody>
          <a:bodyPr anchorCtr="0" anchor="b" bIns="91425" lIns="91425" rIns="91425" tIns="91425">
            <a:noAutofit/>
          </a:bodyPr>
          <a:lstStyle/>
          <a:p>
            <a:pPr>
              <a:spcBef>
                <a:spcPts val="0"/>
              </a:spcBef>
              <a:buNone/>
            </a:pPr>
            <a:r>
              <a:rPr lang="en" sz="3000">
                <a:latin typeface="Poiret One"/>
                <a:ea typeface="Poiret One"/>
                <a:cs typeface="Poiret One"/>
                <a:sym typeface="Poiret One"/>
              </a:rPr>
              <a:t>Our Interview with a Neurologist and  Psychiatrist</a:t>
            </a:r>
            <a:r>
              <a:rPr lang="en" sz="3000">
                <a:latin typeface="Nixie One"/>
                <a:ea typeface="Nixie One"/>
                <a:cs typeface="Nixie One"/>
                <a:sym typeface="Nixie One"/>
              </a:rPr>
              <a:t>  </a:t>
            </a:r>
          </a:p>
        </p:txBody>
      </p:sp>
      <p:cxnSp>
        <p:nvCxnSpPr>
          <p:cNvPr id="85" name="Shape 85"/>
          <p:cNvCxnSpPr/>
          <p:nvPr/>
        </p:nvCxnSpPr>
        <p:spPr>
          <a:xfrm flipH="1">
            <a:off x="4339925" y="1874725"/>
            <a:ext cx="20699" cy="3303299"/>
          </a:xfrm>
          <a:prstGeom prst="straightConnector1">
            <a:avLst/>
          </a:prstGeom>
          <a:noFill/>
          <a:ln cap="flat" w="19050">
            <a:solidFill>
              <a:schemeClr val="dk2"/>
            </a:solidFill>
            <a:prstDash val="solid"/>
            <a:round/>
            <a:headEnd len="lg" w="lg" type="none"/>
            <a:tailEnd len="lg" w="lg" type="none"/>
          </a:ln>
        </p:spPr>
      </p:cxnSp>
      <p:cxnSp>
        <p:nvCxnSpPr>
          <p:cNvPr id="86" name="Shape 86"/>
          <p:cNvCxnSpPr/>
          <p:nvPr/>
        </p:nvCxnSpPr>
        <p:spPr>
          <a:xfrm>
            <a:off x="27475" y="1874725"/>
            <a:ext cx="9119700" cy="13800"/>
          </a:xfrm>
          <a:prstGeom prst="straightConnector1">
            <a:avLst/>
          </a:prstGeom>
          <a:noFill/>
          <a:ln cap="flat" w="19050">
            <a:solidFill>
              <a:schemeClr val="dk2"/>
            </a:solidFill>
            <a:prstDash val="solid"/>
            <a:round/>
            <a:headEnd len="lg" w="lg" type="none"/>
            <a:tailEnd len="lg" w="lg" type="none"/>
          </a:ln>
        </p:spPr>
      </p:cxnSp>
      <p:sp>
        <p:nvSpPr>
          <p:cNvPr id="87" name="Shape 87"/>
          <p:cNvSpPr txBox="1"/>
          <p:nvPr/>
        </p:nvSpPr>
        <p:spPr>
          <a:xfrm>
            <a:off x="357100" y="1345975"/>
            <a:ext cx="8377799" cy="315900"/>
          </a:xfrm>
          <a:prstGeom prst="rect">
            <a:avLst/>
          </a:prstGeom>
          <a:noFill/>
          <a:ln>
            <a:noFill/>
          </a:ln>
        </p:spPr>
        <p:txBody>
          <a:bodyPr anchorCtr="0" anchor="t" bIns="91425" lIns="91425" rIns="91425" tIns="91425">
            <a:noAutofit/>
          </a:bodyPr>
          <a:lstStyle/>
          <a:p>
            <a:pPr>
              <a:spcBef>
                <a:spcPts val="0"/>
              </a:spcBef>
              <a:buNone/>
            </a:pPr>
            <a:r>
              <a:rPr lang="en" sz="1700">
                <a:solidFill>
                  <a:srgbClr val="FFFFFF"/>
                </a:solidFill>
                <a:latin typeface="Asap"/>
                <a:ea typeface="Asap"/>
                <a:cs typeface="Asap"/>
                <a:sym typeface="Asap"/>
              </a:rPr>
              <a:t>We talked to a Neurologist and a Psychiatrist to see if our idea was possible. YES it is!</a:t>
            </a:r>
          </a:p>
        </p:txBody>
      </p:sp>
      <p:sp>
        <p:nvSpPr>
          <p:cNvPr id="88" name="Shape 88"/>
          <p:cNvSpPr txBox="1"/>
          <p:nvPr/>
        </p:nvSpPr>
        <p:spPr>
          <a:xfrm flipH="1">
            <a:off x="190025" y="2169925"/>
            <a:ext cx="2612999" cy="865199"/>
          </a:xfrm>
          <a:prstGeom prst="rect">
            <a:avLst/>
          </a:prstGeom>
          <a:noFill/>
          <a:ln>
            <a:noFill/>
          </a:ln>
        </p:spPr>
        <p:txBody>
          <a:bodyPr anchorCtr="0" anchor="t" bIns="91425" lIns="91425" rIns="91425" tIns="91425">
            <a:noAutofit/>
          </a:bodyPr>
          <a:lstStyle/>
          <a:p>
            <a:pPr>
              <a:spcBef>
                <a:spcPts val="0"/>
              </a:spcBef>
              <a:buNone/>
            </a:pPr>
            <a:r>
              <a:rPr lang="en" sz="2400">
                <a:solidFill>
                  <a:srgbClr val="FFFFFF"/>
                </a:solidFill>
              </a:rPr>
              <a:t>Neurologist  Dr.Rajiv Joseph</a:t>
            </a:r>
          </a:p>
        </p:txBody>
      </p:sp>
      <p:pic>
        <p:nvPicPr>
          <p:cNvPr id="89" name="Shape 89"/>
          <p:cNvPicPr preferRelativeResize="0"/>
          <p:nvPr/>
        </p:nvPicPr>
        <p:blipFill>
          <a:blip r:embed="rId3">
            <a:alphaModFix/>
          </a:blip>
          <a:stretch>
            <a:fillRect/>
          </a:stretch>
        </p:blipFill>
        <p:spPr>
          <a:xfrm>
            <a:off x="2936225" y="2046450"/>
            <a:ext cx="921949" cy="1286316"/>
          </a:xfrm>
          <a:prstGeom prst="rect">
            <a:avLst/>
          </a:prstGeom>
          <a:noFill/>
          <a:ln>
            <a:noFill/>
          </a:ln>
        </p:spPr>
      </p:pic>
      <p:sp>
        <p:nvSpPr>
          <p:cNvPr id="90" name="Shape 90"/>
          <p:cNvSpPr txBox="1"/>
          <p:nvPr/>
        </p:nvSpPr>
        <p:spPr>
          <a:xfrm>
            <a:off x="189900" y="3332775"/>
            <a:ext cx="3866099" cy="1675499"/>
          </a:xfrm>
          <a:prstGeom prst="rect">
            <a:avLst/>
          </a:prstGeom>
          <a:noFill/>
          <a:ln>
            <a:noFill/>
          </a:ln>
        </p:spPr>
        <p:txBody>
          <a:bodyPr anchorCtr="0" anchor="t" bIns="91425" lIns="91425" rIns="91425" tIns="91425">
            <a:noAutofit/>
          </a:bodyPr>
          <a:lstStyle/>
          <a:p>
            <a:pPr indent="-355600" lvl="0" marL="457200" rtl="0">
              <a:spcBef>
                <a:spcPts val="0"/>
              </a:spcBef>
              <a:buClr>
                <a:srgbClr val="FFFFFF"/>
              </a:buClr>
              <a:buSzPct val="100000"/>
              <a:buFont typeface="Arial"/>
              <a:buChar char="●"/>
            </a:pPr>
            <a:r>
              <a:rPr lang="en" sz="2000">
                <a:solidFill>
                  <a:schemeClr val="lt1"/>
                </a:solidFill>
              </a:rPr>
              <a:t>Neurologist Rajiv Joseph said we have to track an EEG signal from the brain which stands for </a:t>
            </a:r>
            <a:r>
              <a:rPr lang="en" sz="2000">
                <a:solidFill>
                  <a:schemeClr val="lt1"/>
                </a:solidFill>
              </a:rPr>
              <a:t>electroencephalogram.</a:t>
            </a:r>
          </a:p>
          <a:p>
            <a:pPr lvl="0" rtl="0">
              <a:spcBef>
                <a:spcPts val="0"/>
              </a:spcBef>
              <a:buNone/>
            </a:pPr>
            <a:r>
              <a:t/>
            </a:r>
            <a:endParaRPr sz="1800">
              <a:solidFill>
                <a:srgbClr val="FFFFFF"/>
              </a:solidFill>
              <a:latin typeface="Copse"/>
              <a:ea typeface="Copse"/>
              <a:cs typeface="Copse"/>
              <a:sym typeface="Copse"/>
            </a:endParaRPr>
          </a:p>
          <a:p>
            <a:pPr lvl="0" rtl="0">
              <a:spcBef>
                <a:spcPts val="0"/>
              </a:spcBef>
              <a:buNone/>
            </a:pPr>
            <a:r>
              <a:t/>
            </a:r>
            <a:endParaRPr>
              <a:solidFill>
                <a:srgbClr val="FFFFFF"/>
              </a:solidFill>
              <a:latin typeface="Copse"/>
              <a:ea typeface="Copse"/>
              <a:cs typeface="Copse"/>
              <a:sym typeface="Copse"/>
            </a:endParaRPr>
          </a:p>
          <a:p>
            <a:pPr lvl="0">
              <a:spcBef>
                <a:spcPts val="0"/>
              </a:spcBef>
              <a:buNone/>
            </a:pPr>
            <a:r>
              <a:t/>
            </a:r>
            <a:endParaRPr>
              <a:solidFill>
                <a:srgbClr val="FFFFFF"/>
              </a:solidFill>
              <a:latin typeface="Copse"/>
              <a:ea typeface="Copse"/>
              <a:cs typeface="Copse"/>
              <a:sym typeface="Copse"/>
            </a:endParaRPr>
          </a:p>
        </p:txBody>
      </p:sp>
      <p:pic>
        <p:nvPicPr>
          <p:cNvPr id="91" name="Shape 91"/>
          <p:cNvPicPr preferRelativeResize="0"/>
          <p:nvPr/>
        </p:nvPicPr>
        <p:blipFill>
          <a:blip r:embed="rId4">
            <a:alphaModFix/>
          </a:blip>
          <a:stretch>
            <a:fillRect/>
          </a:stretch>
        </p:blipFill>
        <p:spPr>
          <a:xfrm>
            <a:off x="4769725" y="2073975"/>
            <a:ext cx="839199" cy="1258799"/>
          </a:xfrm>
          <a:prstGeom prst="rect">
            <a:avLst/>
          </a:prstGeom>
          <a:noFill/>
          <a:ln>
            <a:noFill/>
          </a:ln>
        </p:spPr>
      </p:pic>
      <p:sp>
        <p:nvSpPr>
          <p:cNvPr id="92" name="Shape 92"/>
          <p:cNvSpPr txBox="1"/>
          <p:nvPr/>
        </p:nvSpPr>
        <p:spPr>
          <a:xfrm>
            <a:off x="6148975" y="2231750"/>
            <a:ext cx="2486699" cy="739500"/>
          </a:xfrm>
          <a:prstGeom prst="rect">
            <a:avLst/>
          </a:prstGeom>
          <a:noFill/>
          <a:ln>
            <a:noFill/>
          </a:ln>
        </p:spPr>
        <p:txBody>
          <a:bodyPr anchorCtr="0" anchor="t" bIns="91425" lIns="91425" rIns="91425" tIns="91425">
            <a:noAutofit/>
          </a:bodyPr>
          <a:lstStyle/>
          <a:p>
            <a:pPr rtl="0">
              <a:spcBef>
                <a:spcPts val="0"/>
              </a:spcBef>
              <a:buNone/>
            </a:pPr>
            <a:r>
              <a:rPr lang="en" sz="2300">
                <a:solidFill>
                  <a:srgbClr val="FFFFFF"/>
                </a:solidFill>
              </a:rPr>
              <a:t>Psychiatrist</a:t>
            </a:r>
          </a:p>
          <a:p>
            <a:pPr>
              <a:spcBef>
                <a:spcPts val="0"/>
              </a:spcBef>
              <a:buNone/>
            </a:pPr>
            <a:r>
              <a:rPr lang="en" sz="2300">
                <a:solidFill>
                  <a:srgbClr val="FFFFFF"/>
                </a:solidFill>
              </a:rPr>
              <a:t>Dr. Rekha Pole </a:t>
            </a:r>
          </a:p>
        </p:txBody>
      </p:sp>
      <p:sp>
        <p:nvSpPr>
          <p:cNvPr id="93" name="Shape 93"/>
          <p:cNvSpPr txBox="1"/>
          <p:nvPr/>
        </p:nvSpPr>
        <p:spPr>
          <a:xfrm>
            <a:off x="4831875" y="3518225"/>
            <a:ext cx="3866099" cy="1490099"/>
          </a:xfrm>
          <a:prstGeom prst="rect">
            <a:avLst/>
          </a:prstGeom>
          <a:noFill/>
          <a:ln>
            <a:noFill/>
          </a:ln>
        </p:spPr>
        <p:txBody>
          <a:bodyPr anchorCtr="0" anchor="t" bIns="91425" lIns="91425" rIns="91425" tIns="91425">
            <a:noAutofit/>
          </a:bodyPr>
          <a:lstStyle/>
          <a:p>
            <a:pPr lvl="0" rtl="0">
              <a:spcBef>
                <a:spcPts val="0"/>
              </a:spcBef>
              <a:buNone/>
            </a:pPr>
            <a:r>
              <a:rPr lang="en" sz="1800">
                <a:solidFill>
                  <a:schemeClr val="lt1"/>
                </a:solidFill>
                <a:latin typeface="Asap"/>
                <a:ea typeface="Asap"/>
                <a:cs typeface="Asap"/>
                <a:sym typeface="Asap"/>
              </a:rPr>
              <a:t>Physiatrist Rekha Pole said that OCD was a disfunction in the part of the brain called the Basal Ganglia and we will have to look out for Neurotransmitters.</a:t>
            </a:r>
          </a:p>
          <a:p>
            <a:pPr lvl="0">
              <a:spcBef>
                <a:spcPts val="0"/>
              </a:spcBef>
              <a:buNone/>
            </a:pPr>
            <a:r>
              <a:rPr lang="en" sz="1800">
                <a:solidFill>
                  <a:srgbClr val="FFFFFF"/>
                </a:solidFill>
                <a:latin typeface="Asap"/>
                <a:ea typeface="Asap"/>
                <a:cs typeface="Asap"/>
                <a:sym typeface="Asap"/>
              </a:rPr>
              <a:t>   </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latin typeface="Poiret One"/>
                <a:ea typeface="Poiret One"/>
                <a:cs typeface="Poiret One"/>
                <a:sym typeface="Poiret One"/>
              </a:rPr>
              <a:t>Market Opportunity</a:t>
            </a:r>
            <a:r>
              <a:rPr lang="en"/>
              <a:t> </a:t>
            </a:r>
          </a:p>
        </p:txBody>
      </p:sp>
      <p:cxnSp>
        <p:nvCxnSpPr>
          <p:cNvPr id="99" name="Shape 99"/>
          <p:cNvCxnSpPr/>
          <p:nvPr/>
        </p:nvCxnSpPr>
        <p:spPr>
          <a:xfrm>
            <a:off x="4390950" y="1139175"/>
            <a:ext cx="0" cy="4011300"/>
          </a:xfrm>
          <a:prstGeom prst="straightConnector1">
            <a:avLst/>
          </a:prstGeom>
          <a:noFill/>
          <a:ln cap="flat" w="19050">
            <a:solidFill>
              <a:schemeClr val="dk2"/>
            </a:solidFill>
            <a:prstDash val="solid"/>
            <a:round/>
            <a:headEnd len="lg" w="lg" type="none"/>
            <a:tailEnd len="lg" w="lg" type="none"/>
          </a:ln>
        </p:spPr>
      </p:cxnSp>
      <p:sp>
        <p:nvSpPr>
          <p:cNvPr id="100" name="Shape 100"/>
          <p:cNvSpPr txBox="1"/>
          <p:nvPr/>
        </p:nvSpPr>
        <p:spPr>
          <a:xfrm>
            <a:off x="1615050" y="1561325"/>
            <a:ext cx="1342499" cy="440999"/>
          </a:xfrm>
          <a:prstGeom prst="rect">
            <a:avLst/>
          </a:prstGeom>
          <a:noFill/>
          <a:ln>
            <a:noFill/>
          </a:ln>
        </p:spPr>
        <p:txBody>
          <a:bodyPr anchorCtr="0" anchor="t" bIns="91425" lIns="91425" rIns="91425" tIns="91425">
            <a:noAutofit/>
          </a:bodyPr>
          <a:lstStyle/>
          <a:p>
            <a:pPr>
              <a:spcBef>
                <a:spcPts val="0"/>
              </a:spcBef>
              <a:buNone/>
            </a:pPr>
            <a:r>
              <a:rPr lang="en" sz="3000">
                <a:solidFill>
                  <a:srgbClr val="FFFFFF"/>
                </a:solidFill>
                <a:latin typeface="Asap"/>
                <a:ea typeface="Asap"/>
                <a:cs typeface="Asap"/>
                <a:sym typeface="Asap"/>
              </a:rPr>
              <a:t>Direct</a:t>
            </a:r>
          </a:p>
        </p:txBody>
      </p:sp>
      <p:sp>
        <p:nvSpPr>
          <p:cNvPr id="101" name="Shape 101"/>
          <p:cNvSpPr txBox="1"/>
          <p:nvPr/>
        </p:nvSpPr>
        <p:spPr>
          <a:xfrm>
            <a:off x="334050" y="2318675"/>
            <a:ext cx="3904499" cy="2519999"/>
          </a:xfrm>
          <a:prstGeom prst="rect">
            <a:avLst/>
          </a:prstGeom>
          <a:noFill/>
          <a:ln>
            <a:noFill/>
          </a:ln>
        </p:spPr>
        <p:txBody>
          <a:bodyPr anchorCtr="0" anchor="t" bIns="91425" lIns="91425" rIns="91425" tIns="91425">
            <a:noAutofit/>
          </a:bodyPr>
          <a:lstStyle/>
          <a:p>
            <a:pPr lvl="0" rtl="0">
              <a:spcBef>
                <a:spcPts val="0"/>
              </a:spcBef>
              <a:buNone/>
            </a:pPr>
            <a:r>
              <a:rPr lang="en" sz="2400">
                <a:solidFill>
                  <a:srgbClr val="F3F3F3"/>
                </a:solidFill>
                <a:latin typeface="Asap"/>
                <a:ea typeface="Asap"/>
                <a:cs typeface="Asap"/>
                <a:sym typeface="Asap"/>
              </a:rPr>
              <a:t>We will first sell our Intelligent SnapIT bracelets  to people with OCD and try to get our market share and customer confidence.</a:t>
            </a:r>
          </a:p>
        </p:txBody>
      </p:sp>
      <p:sp>
        <p:nvSpPr>
          <p:cNvPr id="102" name="Shape 102"/>
          <p:cNvSpPr txBox="1"/>
          <p:nvPr/>
        </p:nvSpPr>
        <p:spPr>
          <a:xfrm>
            <a:off x="5915575" y="1650575"/>
            <a:ext cx="1296900" cy="440999"/>
          </a:xfrm>
          <a:prstGeom prst="rect">
            <a:avLst/>
          </a:prstGeom>
          <a:noFill/>
          <a:ln>
            <a:noFill/>
          </a:ln>
        </p:spPr>
        <p:txBody>
          <a:bodyPr anchorCtr="0" anchor="t" bIns="91425" lIns="91425" rIns="91425" tIns="91425">
            <a:noAutofit/>
          </a:bodyPr>
          <a:lstStyle/>
          <a:p>
            <a:pPr>
              <a:spcBef>
                <a:spcPts val="0"/>
              </a:spcBef>
              <a:buNone/>
            </a:pPr>
            <a:r>
              <a:rPr lang="en" sz="2400">
                <a:solidFill>
                  <a:srgbClr val="FFFFFF"/>
                </a:solidFill>
                <a:latin typeface="Asap"/>
                <a:ea typeface="Asap"/>
                <a:cs typeface="Asap"/>
                <a:sym typeface="Asap"/>
              </a:rPr>
              <a:t>Indirect</a:t>
            </a:r>
          </a:p>
        </p:txBody>
      </p:sp>
      <p:sp>
        <p:nvSpPr>
          <p:cNvPr id="103" name="Shape 103"/>
          <p:cNvSpPr txBox="1"/>
          <p:nvPr/>
        </p:nvSpPr>
        <p:spPr>
          <a:xfrm>
            <a:off x="4685650" y="2289600"/>
            <a:ext cx="4172099" cy="2667599"/>
          </a:xfrm>
          <a:prstGeom prst="rect">
            <a:avLst/>
          </a:prstGeom>
          <a:noFill/>
          <a:ln>
            <a:noFill/>
          </a:ln>
        </p:spPr>
        <p:txBody>
          <a:bodyPr anchorCtr="0" anchor="t" bIns="91425" lIns="91425" rIns="91425" tIns="91425">
            <a:noAutofit/>
          </a:bodyPr>
          <a:lstStyle/>
          <a:p>
            <a:pPr>
              <a:spcBef>
                <a:spcPts val="0"/>
              </a:spcBef>
              <a:buNone/>
            </a:pPr>
            <a:r>
              <a:rPr lang="en" sz="2400">
                <a:solidFill>
                  <a:srgbClr val="F3F3F3"/>
                </a:solidFill>
                <a:latin typeface="Asap"/>
                <a:ea typeface="Asap"/>
                <a:cs typeface="Asap"/>
                <a:sym typeface="Asap"/>
              </a:rPr>
              <a:t>Once we sell directly , we will try to license our patented technology to other wristband manufacturers like </a:t>
            </a:r>
            <a:r>
              <a:rPr lang="en" sz="2400">
                <a:solidFill>
                  <a:srgbClr val="FFFFFF"/>
                </a:solidFill>
                <a:latin typeface="Asap"/>
                <a:ea typeface="Asap"/>
                <a:cs typeface="Asap"/>
                <a:sym typeface="Asap"/>
              </a:rPr>
              <a:t>Nike Fuel Band, Fitbit, and Jawbone.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latin typeface="Poiret One"/>
                <a:ea typeface="Poiret One"/>
                <a:cs typeface="Poiret One"/>
                <a:sym typeface="Poiret One"/>
              </a:rPr>
              <a:t>Competition</a:t>
            </a:r>
            <a:r>
              <a:rPr lang="en">
                <a:latin typeface="Cutive"/>
                <a:ea typeface="Cutive"/>
                <a:cs typeface="Cutive"/>
                <a:sym typeface="Cutive"/>
              </a:rPr>
              <a:t> </a:t>
            </a:r>
          </a:p>
        </p:txBody>
      </p:sp>
      <p:sp>
        <p:nvSpPr>
          <p:cNvPr id="109" name="Shape 109"/>
          <p:cNvSpPr txBox="1"/>
          <p:nvPr>
            <p:ph idx="1" type="body"/>
          </p:nvPr>
        </p:nvSpPr>
        <p:spPr>
          <a:xfrm>
            <a:off x="483150" y="1258525"/>
            <a:ext cx="8229600" cy="3725699"/>
          </a:xfrm>
          <a:prstGeom prst="rect">
            <a:avLst/>
          </a:prstGeom>
        </p:spPr>
        <p:txBody>
          <a:bodyPr anchorCtr="0" anchor="t" bIns="91425" lIns="91425" rIns="91425" tIns="91425">
            <a:noAutofit/>
          </a:bodyPr>
          <a:lstStyle/>
          <a:p>
            <a:pPr rtl="0">
              <a:spcBef>
                <a:spcPts val="0"/>
              </a:spcBef>
              <a:buNone/>
            </a:pPr>
            <a:r>
              <a:rPr lang="en" sz="2700">
                <a:solidFill>
                  <a:srgbClr val="FFFFFF"/>
                </a:solidFill>
                <a:latin typeface="Asap"/>
                <a:ea typeface="Asap"/>
                <a:cs typeface="Asap"/>
                <a:sym typeface="Asap"/>
              </a:rPr>
              <a:t>Our bracelet is a one of a kind bracelet. There is no other bracelet in the market, that can detect OCD. Our company is the only company that has  unique and innovative wristband that detects and suppresses OCD- related impulses. </a:t>
            </a:r>
          </a:p>
          <a:p>
            <a:pPr rtl="0">
              <a:spcBef>
                <a:spcPts val="0"/>
              </a:spcBef>
              <a:buNone/>
            </a:pPr>
            <a:r>
              <a:t/>
            </a:r>
            <a:endParaRPr sz="2700">
              <a:solidFill>
                <a:srgbClr val="FFFFFF"/>
              </a:solidFill>
              <a:latin typeface="Asap"/>
              <a:ea typeface="Asap"/>
              <a:cs typeface="Asap"/>
              <a:sym typeface="Asap"/>
            </a:endParaRPr>
          </a:p>
          <a:p>
            <a:pPr>
              <a:spcBef>
                <a:spcPts val="0"/>
              </a:spcBef>
              <a:buNone/>
            </a:pPr>
            <a:r>
              <a:rPr lang="en" sz="2700">
                <a:solidFill>
                  <a:schemeClr val="lt1"/>
                </a:solidFill>
                <a:latin typeface="Asap"/>
                <a:ea typeface="Asap"/>
                <a:cs typeface="Asap"/>
                <a:sym typeface="Asap"/>
              </a:rPr>
              <a:t>We have a huge potential for our product.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