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8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70" r:id="rId33"/>
    <p:sldId id="269" r:id="rId34"/>
    <p:sldId id="272" r:id="rId35"/>
    <p:sldId id="274" r:id="rId36"/>
    <p:sldId id="271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5pPr>
    <a:lvl6pPr marL="2286000" algn="l" defTabSz="914400" rtl="0" eaLnBrk="1" latinLnBrk="0" hangingPunct="1"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6pPr>
    <a:lvl7pPr marL="2743200" algn="l" defTabSz="914400" rtl="0" eaLnBrk="1" latinLnBrk="0" hangingPunct="1"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7pPr>
    <a:lvl8pPr marL="3200400" algn="l" defTabSz="914400" rtl="0" eaLnBrk="1" latinLnBrk="0" hangingPunct="1"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8pPr>
    <a:lvl9pPr marL="3657600" algn="l" defTabSz="914400" rtl="0" eaLnBrk="1" latinLnBrk="0" hangingPunct="1">
      <a:defRPr sz="2000" kern="1200">
        <a:solidFill>
          <a:srgbClr val="4A7594"/>
        </a:solidFill>
        <a:latin typeface="Helvetica Neue Bold Condensed" charset="0"/>
        <a:ea typeface="ヒラギノ角ゴ ProN W6" charset="0"/>
        <a:cs typeface="ヒラギノ角ゴ ProN W6" charset="0"/>
        <a:sym typeface="Helvetica Neue Bold Condense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1" autoAdjust="0"/>
  </p:normalViewPr>
  <p:slideViewPr>
    <p:cSldViewPr>
      <p:cViewPr>
        <p:scale>
          <a:sx n="70" d="100"/>
          <a:sy n="70" d="100"/>
        </p:scale>
        <p:origin x="-54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154D7-54E9-414D-A267-5C888850B560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DFDCB-DAB7-4FC1-A027-77097C8D0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177800"/>
            <a:ext cx="1920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7800"/>
            <a:ext cx="56102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5537200"/>
            <a:ext cx="362585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5537200"/>
            <a:ext cx="362585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375" y="3695700"/>
            <a:ext cx="1851025" cy="297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0" y="3695700"/>
            <a:ext cx="5400675" cy="297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3765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943100"/>
            <a:ext cx="3765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4991100"/>
            <a:ext cx="1905000" cy="123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0" y="4991100"/>
            <a:ext cx="5562600" cy="123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4991100"/>
            <a:ext cx="1905000" cy="123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0" y="4991100"/>
            <a:ext cx="5562600" cy="123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llerstat logo3.jpg"/>
          <p:cNvPicPr>
            <a:picLocks noChangeAspect="1"/>
          </p:cNvPicPr>
          <p:nvPr userDrawn="1"/>
        </p:nvPicPr>
        <p:blipFill>
          <a:blip r:embed="rId2">
            <a:lum bright="-11000"/>
          </a:blip>
          <a:stretch>
            <a:fillRect/>
          </a:stretch>
        </p:blipFill>
        <p:spPr>
          <a:xfrm>
            <a:off x="228600" y="228600"/>
            <a:ext cx="1933575" cy="7239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177800"/>
            <a:ext cx="1920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7800"/>
            <a:ext cx="56102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1797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943100"/>
            <a:ext cx="1797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177800"/>
            <a:ext cx="1920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7800"/>
            <a:ext cx="56102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1797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1943100"/>
            <a:ext cx="1797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3765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943100"/>
            <a:ext cx="37655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177800"/>
            <a:ext cx="1920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7800"/>
            <a:ext cx="56102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3429000"/>
            <a:ext cx="1797050" cy="200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3429000"/>
            <a:ext cx="1797050" cy="200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475" y="1422400"/>
            <a:ext cx="936625" cy="401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422400"/>
            <a:ext cx="2657475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900" y="1943100"/>
            <a:ext cx="1797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350" y="1943100"/>
            <a:ext cx="17970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177800"/>
            <a:ext cx="1920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7800"/>
            <a:ext cx="561022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041400"/>
            <a:ext cx="37655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41400"/>
            <a:ext cx="37655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54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7683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698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079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60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41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2987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559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131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6703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25781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736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117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98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79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3368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940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512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7084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3695700"/>
            <a:ext cx="74041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5537200"/>
            <a:ext cx="74041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2514600"/>
            <a:ext cx="74041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2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95263" y="5880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148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95263" y="5880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1607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195263" y="5880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17306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95263" y="5880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1853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5702300"/>
            <a:ext cx="76200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5263" y="6261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695700" y="6261100"/>
            <a:ext cx="0" cy="41910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95263" y="50546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976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4991100"/>
            <a:ext cx="76200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5702300"/>
            <a:ext cx="76200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5263" y="6261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695700" y="6261100"/>
            <a:ext cx="0" cy="41910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5263" y="50546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2099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4991100"/>
            <a:ext cx="76200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95263" y="5880100"/>
            <a:ext cx="8759825" cy="0"/>
          </a:xfrm>
          <a:prstGeom prst="line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  <p:sp>
        <p:nvSpPr>
          <p:cNvPr id="2222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7683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698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079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60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41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2987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559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131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6703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3746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698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079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60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41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2987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559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131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6703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943100"/>
            <a:ext cx="3746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698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079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60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41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2987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559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131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6703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422400"/>
            <a:ext cx="3746500" cy="201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3429000"/>
            <a:ext cx="3746500" cy="200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pitchFamily="1" charset="0"/>
          <a:ea typeface="ヒラギノ角ゴ ProN W6" pitchFamily="1" charset="-128"/>
          <a:cs typeface="ヒラギノ角ゴ ProN W6" pitchFamily="1" charset="-128"/>
          <a:sym typeface="Helvetica Neue Bold Condensed" pitchFamily="1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0900" y="1943100"/>
            <a:ext cx="3746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698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079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60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415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2987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559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131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6703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041400"/>
            <a:ext cx="76835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dt="0"/>
  <p:txStyles>
    <p:titleStyle>
      <a:lvl1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200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573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114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698500" indent="-35560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079500" indent="-35560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60500" indent="-35560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41500" indent="-35560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298700" indent="-355600" algn="l" rtl="0" fontAlgn="base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55900" indent="-355600" algn="l" rtl="0" fontAlgn="base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13100" indent="-355600" algn="l" rtl="0" fontAlgn="base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670300" indent="-355600" algn="l" rtl="0" fontAlgn="base">
        <a:spcBef>
          <a:spcPts val="34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hf hdr="0" dt="0"/>
  <p:txStyles>
    <p:titleStyle>
      <a:lvl1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200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573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114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736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117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98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79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3368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940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512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7084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 cap="flat">
            <a:solidFill>
              <a:srgbClr val="908F9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Helvetica Neue Bold Condensed" pitchFamily="1" charset="0"/>
              <a:ea typeface="ヒラギノ角ゴ ProN W6" pitchFamily="1" charset="-128"/>
              <a:cs typeface="ヒラギノ角ゴ ProN W6" pitchFamily="1" charset="-128"/>
              <a:sym typeface="Helvetica Neue Bold Condensed" pitchFamily="1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hf hdr="0" dt="0"/>
  <p:txStyles>
    <p:titleStyle>
      <a:lvl1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2pPr>
      <a:lvl3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3pPr>
      <a:lvl4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4pPr>
      <a:lvl5pPr marL="2476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charset="0"/>
        </a:defRPr>
      </a:lvl5pPr>
      <a:lvl6pPr marL="7048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6pPr>
      <a:lvl7pPr marL="11620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7pPr>
      <a:lvl8pPr marL="16192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8pPr>
      <a:lvl9pPr marL="20764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pitchFamily="1" charset="0"/>
          <a:ea typeface="ヒラギノ角ゴ ProN W3" pitchFamily="1" charset="-128"/>
          <a:cs typeface="ヒラギノ角ゴ ProN W3" pitchFamily="1" charset="-128"/>
          <a:sym typeface="Helvetica Neue Light" pitchFamily="1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736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117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498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879600" indent="-355600" algn="l" rtl="0" eaLnBrk="0" fontAlgn="base" hangingPunct="0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3368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6pPr>
      <a:lvl7pPr marL="27940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7pPr>
      <a:lvl8pPr marL="32512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8pPr>
      <a:lvl9pPr marL="3708400" indent="-355600" algn="l" rtl="0" fontAlgn="base">
        <a:spcBef>
          <a:spcPts val="2300"/>
        </a:spcBef>
        <a:spcAft>
          <a:spcPct val="0"/>
        </a:spcAft>
        <a:buSzPct val="7700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ambition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171450"/>
            <a:ext cx="7772400" cy="1470025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AllerStat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556375" cy="1001712"/>
          </a:xfrm>
        </p:spPr>
        <p:txBody>
          <a:bodyPr lIns="0" tIns="0" rIns="0" bIns="0" anchor="t"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  <a:buSzPct val="147000"/>
              <a:buNone/>
            </a:pPr>
            <a:r>
              <a:rPr lang="en-US" sz="2000" dirty="0" err="1" smtClean="0">
                <a:solidFill>
                  <a:schemeClr val="tx2"/>
                </a:solidFill>
              </a:rPr>
              <a:t>Naina</a:t>
            </a:r>
            <a:r>
              <a:rPr lang="en-US" sz="2000" dirty="0" smtClean="0">
                <a:solidFill>
                  <a:schemeClr val="tx2"/>
                </a:solidFill>
              </a:rPr>
              <a:t> Rao, </a:t>
            </a:r>
            <a:r>
              <a:rPr lang="en-US" sz="2000" dirty="0" err="1" smtClean="0">
                <a:solidFill>
                  <a:schemeClr val="tx2"/>
                </a:solidFill>
              </a:rPr>
              <a:t>Kavi</a:t>
            </a:r>
            <a:r>
              <a:rPr lang="en-US" sz="2000" dirty="0" smtClean="0">
                <a:solidFill>
                  <a:schemeClr val="tx2"/>
                </a:solidFill>
              </a:rPr>
              <a:t> Shah, </a:t>
            </a:r>
            <a:r>
              <a:rPr lang="en-US" sz="2000" dirty="0" err="1" smtClean="0">
                <a:solidFill>
                  <a:schemeClr val="tx2"/>
                </a:solidFill>
              </a:rPr>
              <a:t>Aakash</a:t>
            </a:r>
            <a:r>
              <a:rPr lang="en-US" sz="2000" dirty="0" smtClean="0">
                <a:solidFill>
                  <a:schemeClr val="tx2"/>
                </a:solidFill>
              </a:rPr>
              <a:t> Pai, 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47000"/>
              <a:buNone/>
            </a:pPr>
            <a:r>
              <a:rPr lang="en-US" sz="2000" dirty="0" err="1" smtClean="0">
                <a:solidFill>
                  <a:schemeClr val="tx2"/>
                </a:solidFill>
              </a:rPr>
              <a:t>Simar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Bhalla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Parakh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Jaggi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147000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November 4, 2012</a:t>
            </a:r>
          </a:p>
        </p:txBody>
      </p:sp>
      <p:sp>
        <p:nvSpPr>
          <p:cNvPr id="234500" name="Rectangle 3"/>
          <p:cNvSpPr>
            <a:spLocks/>
          </p:cNvSpPr>
          <p:nvPr/>
        </p:nvSpPr>
        <p:spPr bwMode="auto">
          <a:xfrm>
            <a:off x="1276350" y="3976688"/>
            <a:ext cx="6426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spcBef>
                <a:spcPts val="575"/>
              </a:spcBef>
            </a:pPr>
            <a:r>
              <a:rPr lang="en-US" sz="2400" dirty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Type of Company: C Corporation  </a:t>
            </a:r>
            <a:endParaRPr lang="en-US" dirty="0">
              <a:solidFill>
                <a:schemeClr val="tx2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575"/>
              </a:spcBef>
            </a:pPr>
            <a:r>
              <a:rPr lang="en-US" sz="2400" dirty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Date of Incorporation: September 26</a:t>
            </a:r>
            <a:r>
              <a:rPr lang="en-US" sz="2400" baseline="30000" dirty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2012</a:t>
            </a:r>
            <a:endParaRPr lang="en-US" dirty="0">
              <a:solidFill>
                <a:schemeClr val="tx2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ts val="575"/>
              </a:spcBef>
            </a:pPr>
            <a:r>
              <a:rPr lang="en-US" sz="2400" dirty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State of Incorporation: Texas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6600" y="330200"/>
            <a:ext cx="7683500" cy="13462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Operational Plan </a:t>
            </a:r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1993900"/>
            <a:ext cx="7683500" cy="4025900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We are raising $2m in Series A capital, no additional capital anticipated for positive cash flow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First revenue in June 2013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company will be profitable by end of 2013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Detailed operational plan available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25500"/>
            <a:ext cx="8229600" cy="13843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Total Available Market and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rPr>
              <a:t/>
            </a:r>
            <a:b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rPr>
            </a:b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Sales Addressable Market</a:t>
            </a:r>
            <a:endParaRPr lang="en-US" sz="4500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2447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686800" cy="2513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4740" name="Rectangle 3"/>
          <p:cNvSpPr>
            <a:spLocks noChangeArrowheads="1"/>
          </p:cNvSpPr>
          <p:nvPr/>
        </p:nvSpPr>
        <p:spPr bwMode="auto">
          <a:xfrm>
            <a:off x="304800" y="4953000"/>
            <a:ext cx="822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Enormous market potential</a:t>
            </a:r>
          </a:p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Unfair advantage due to our </a:t>
            </a:r>
            <a:r>
              <a:rPr lang="en-US" dirty="0" smtClean="0">
                <a:solidFill>
                  <a:schemeClr val="tx2"/>
                </a:solidFill>
              </a:rPr>
              <a:t>relationships  in Hotel industry</a:t>
            </a:r>
          </a:p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Worldwide </a:t>
            </a:r>
            <a:r>
              <a:rPr lang="en-US" dirty="0">
                <a:solidFill>
                  <a:schemeClr val="tx2"/>
                </a:solidFill>
              </a:rPr>
              <a:t>potential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6600" y="177800"/>
            <a:ext cx="7683500" cy="17145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Head Count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2457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868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64" name="Rectangle 3"/>
          <p:cNvSpPr>
            <a:spLocks noChangeArrowheads="1"/>
          </p:cNvSpPr>
          <p:nvPr/>
        </p:nvSpPr>
        <p:spPr bwMode="auto">
          <a:xfrm>
            <a:off x="990600" y="5334000"/>
            <a:ext cx="6934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Lean operation until cash flow positive</a:t>
            </a:r>
          </a:p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Growth will only be based on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74700" y="635000"/>
            <a:ext cx="7683500" cy="10414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Revenue and GM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2467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868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6788" name="Rectangle 3"/>
          <p:cNvSpPr>
            <a:spLocks noChangeArrowheads="1"/>
          </p:cNvSpPr>
          <p:nvPr/>
        </p:nvSpPr>
        <p:spPr bwMode="auto">
          <a:xfrm>
            <a:off x="152400" y="4572000"/>
            <a:ext cx="4495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Healthy gross margins because of cost structure and price the market can bear</a:t>
            </a:r>
          </a:p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Projections are a fraction of sales addressable market</a:t>
            </a:r>
          </a:p>
        </p:txBody>
      </p:sp>
      <p:pic>
        <p:nvPicPr>
          <p:cNvPr id="8" name="Picture 7" descr="Gross Margin Per Unit Chart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8600"/>
            <a:ext cx="4343400" cy="2590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76200"/>
            <a:ext cx="7683500" cy="17145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Expenses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86800" cy="4992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58800"/>
            <a:ext cx="7683500" cy="11938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Profit and Loss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52400" y="4774049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Company profitable by 3</a:t>
            </a:r>
            <a:r>
              <a:rPr lang="en-US" baseline="30000" dirty="0">
                <a:solidFill>
                  <a:schemeClr val="tx2"/>
                </a:solidFill>
              </a:rPr>
              <a:t>rd</a:t>
            </a:r>
            <a:r>
              <a:rPr lang="en-US" dirty="0">
                <a:solidFill>
                  <a:schemeClr val="tx2"/>
                </a:solidFill>
              </a:rPr>
              <a:t> Q </a:t>
            </a:r>
            <a:r>
              <a:rPr lang="en-US" dirty="0" smtClean="0">
                <a:solidFill>
                  <a:schemeClr val="tx2"/>
                </a:solidFill>
              </a:rPr>
              <a:t>2013</a:t>
            </a:r>
            <a:endParaRPr lang="en-US" dirty="0">
              <a:solidFill>
                <a:schemeClr val="tx2"/>
              </a:solidFill>
            </a:endParaRPr>
          </a:p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Excellent Rate of Return to </a:t>
            </a:r>
            <a:r>
              <a:rPr lang="en-US" dirty="0" smtClean="0">
                <a:solidFill>
                  <a:schemeClr val="tx2"/>
                </a:solidFill>
              </a:rPr>
              <a:t>the</a:t>
            </a:r>
          </a:p>
          <a:p>
            <a:pPr marL="317500" indent="-317500" algn="l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</a:pP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en-US" dirty="0">
                <a:solidFill>
                  <a:schemeClr val="tx2"/>
                </a:solidFill>
              </a:rPr>
              <a:t>investors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686800" cy="2819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Rev vs Exp Chart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419600" y="3962400"/>
            <a:ext cx="4495800" cy="2667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11430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Exit Strategy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2286000"/>
            <a:ext cx="76835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We plan on an initial public offering 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Market share will reach about 20% 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E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stimated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 to occur in year 4 or 5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8229600" cy="11430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Management and Advisory Board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828800"/>
            <a:ext cx="8458200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tabLst/>
              <a:defRPr/>
            </a:pP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Management 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Naina Rao-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 CEO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lang="en-US" kern="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Parakh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Jaggi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- COO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Kavi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 Shah- CTO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lang="en-US" kern="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Aakash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Pai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- VP of Marketing and Sales 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Simar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Bhalla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- VP of Engineering</a:t>
            </a: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tabLst/>
              <a:defRPr/>
            </a:pPr>
            <a:endParaRPr lang="en-US" kern="0" dirty="0" smtClean="0">
              <a:solidFill>
                <a:schemeClr val="tx2"/>
              </a:solidFill>
              <a:latin typeface="+mn-lt"/>
              <a:ea typeface="+mn-ea"/>
              <a:cs typeface="+mn-cs"/>
              <a:sym typeface="Helvetica Neue" charset="0"/>
            </a:endParaRP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tabLst/>
              <a:defRPr/>
            </a:pP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Advisory Board </a:t>
            </a:r>
          </a:p>
          <a:p>
            <a:pPr marL="317500" indent="-317500" algn="l"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The advisory board consists of  </a:t>
            </a:r>
          </a:p>
          <a:p>
            <a:pPr marL="317500" indent="-317500" algn="l"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defRPr/>
            </a:pP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Pawan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Jaggi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, Founder, Chairman at 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  <a:hlinkClick r:id="rId2"/>
              </a:rPr>
              <a:t>www.goambition.com</a:t>
            </a:r>
            <a:endParaRPr lang="en-US" kern="0" dirty="0" smtClean="0">
              <a:solidFill>
                <a:schemeClr val="tx2"/>
              </a:solidFill>
              <a:latin typeface="+mn-lt"/>
              <a:ea typeface="+mn-ea"/>
              <a:cs typeface="+mn-cs"/>
              <a:sym typeface="Helvetica Neue" charset="0"/>
            </a:endParaRPr>
          </a:p>
          <a:p>
            <a:pPr marL="317500" indent="-317500" algn="l"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Ram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Viswanathan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, President &amp; CEO, Nathan Research, Inc.</a:t>
            </a:r>
          </a:p>
          <a:p>
            <a:pPr marL="317500" indent="-317500" algn="l"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Lynne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Doughtery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, Senior VP, Owner &amp; Franchise Services, Starwood 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Hotels</a:t>
            </a:r>
          </a:p>
          <a:p>
            <a:pPr marL="317500" indent="-317500" algn="l"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Christopher J.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Nassetta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,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Presient</a:t>
            </a:r>
            <a:r>
              <a:rPr lang="en-US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Neue" charset="0"/>
              </a:rPr>
              <a:t> and CEO of Hilton Worldwide</a:t>
            </a:r>
            <a:endParaRPr lang="en-US" kern="0" dirty="0" smtClean="0">
              <a:solidFill>
                <a:schemeClr val="tx2"/>
              </a:solidFill>
              <a:latin typeface="+mn-lt"/>
              <a:ea typeface="+mn-ea"/>
              <a:cs typeface="+mn-cs"/>
              <a:sym typeface="Helvetica Neue" charset="0"/>
            </a:endParaRPr>
          </a:p>
          <a:p>
            <a:pPr marL="317500" marR="0" lvl="0" indent="-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147000"/>
              <a:tabLst/>
              <a:defRPr/>
            </a:pP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11430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Questions?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235525" name="Picture 5" descr="https://encrypted-tbn2.gstatic.com/images?q=tbn:ANd9GcR9USzWze3GfGv1MIR8Q-oCilVLmmu2nEuhzO5uWM3pbKaM13btWQ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3455254" y="2590800"/>
            <a:ext cx="2716946" cy="30501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0"/>
            <a:ext cx="8229600" cy="1143000"/>
          </a:xfrm>
        </p:spPr>
        <p:txBody>
          <a:bodyPr lIns="0" tIns="0" rIns="0" bIns="0" anchor="b"/>
          <a:lstStyle/>
          <a:p>
            <a:pPr marL="285750" indent="0" algn="ctr" eaLnBrk="1" hangingPunct="1">
              <a:buClr>
                <a:schemeClr val="accent2">
                  <a:lumMod val="75000"/>
                </a:schemeClr>
              </a:buClr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355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824" y="1427163"/>
            <a:ext cx="8461375" cy="5202237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8000"/>
            </a:pPr>
            <a:r>
              <a:rPr lang="en-US" dirty="0" smtClean="0">
                <a:solidFill>
                  <a:schemeClr val="tx2"/>
                </a:solidFill>
              </a:rPr>
              <a:t>Allergies are a widespread problem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8000"/>
            </a:pPr>
            <a:endParaRPr lang="en-US" dirty="0" smtClean="0">
              <a:solidFill>
                <a:schemeClr val="tx2"/>
              </a:solidFill>
            </a:endParaRP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8000"/>
            </a:pPr>
            <a:r>
              <a:rPr lang="en-US" dirty="0" smtClean="0">
                <a:solidFill>
                  <a:schemeClr val="tx2"/>
                </a:solidFill>
              </a:rPr>
              <a:t>Fifth leading chronic disease for adults and 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 smtClean="0">
                <a:solidFill>
                  <a:schemeClr val="tx2"/>
                </a:solidFill>
              </a:rPr>
              <a:t> for children </a:t>
            </a:r>
          </a:p>
        </p:txBody>
      </p:sp>
      <p:pic>
        <p:nvPicPr>
          <p:cNvPr id="235525" name="Picture 5" descr="https://encrypted-tbn2.gstatic.com/images?q=tbn:ANd9GcR9USzWze3GfGv1MIR8Q-oCilVLmmu2nEuhzO5uWM3pbKaM13btWQ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914400" y="3581400"/>
            <a:ext cx="2716946" cy="3050157"/>
          </a:xfrm>
          <a:prstGeom prst="rect">
            <a:avLst/>
          </a:prstGeom>
          <a:noFill/>
        </p:spPr>
      </p:pic>
      <p:pic>
        <p:nvPicPr>
          <p:cNvPr id="5" name="Picture 13" descr="http://www.purezoneallergyrelief.com/wp-content/uploads/2010/08/air-borne-allergens.jpg"/>
          <p:cNvPicPr>
            <a:picLocks noChangeAspect="1" noChangeArrowheads="1"/>
          </p:cNvPicPr>
          <p:nvPr/>
        </p:nvPicPr>
        <p:blipFill>
          <a:blip r:embed="rId3">
            <a:lum bright="-1000"/>
          </a:blip>
          <a:srcRect/>
          <a:stretch>
            <a:fillRect/>
          </a:stretch>
        </p:blipFill>
        <p:spPr bwMode="auto">
          <a:xfrm>
            <a:off x="4724400" y="3612306"/>
            <a:ext cx="3733800" cy="2989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36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195388"/>
            <a:ext cx="8229600" cy="5434012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Our device will be identifying the allergens in the air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Inflammation will be reduced significantly as a result of this detection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device would provide victims simple solution to a deleterious problem</a:t>
            </a:r>
          </a:p>
        </p:txBody>
      </p:sp>
      <p:pic>
        <p:nvPicPr>
          <p:cNvPr id="4" name="Picture 7" descr="https://encrypted-tbn2.gstatic.com/images?q=tbn:ANd9GcQMj6yKp7yrK-Idx7Er2Lpv1cvdrhjlp57LHBxB6wPI7YJxnJ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331" y="4500254"/>
            <a:ext cx="3035069" cy="2052946"/>
          </a:xfrm>
          <a:prstGeom prst="rect">
            <a:avLst/>
          </a:prstGeom>
          <a:noFill/>
        </p:spPr>
      </p:pic>
      <p:pic>
        <p:nvPicPr>
          <p:cNvPr id="5" name="Picture 13" descr="https://encrypted-tbn3.gstatic.com/images?q=tbn:ANd9GcSiukRHD5BawuSfI0LxHKVz72eOW3xlyS07Inu8F3wXkTxV_vVW"/>
          <p:cNvPicPr>
            <a:picLocks noChangeAspect="1" noChangeArrowheads="1"/>
          </p:cNvPicPr>
          <p:nvPr/>
        </p:nvPicPr>
        <p:blipFill>
          <a:blip r:embed="rId3" cstate="print">
            <a:lum bright="-12000" contrast="16000"/>
          </a:blip>
          <a:srcRect/>
          <a:stretch>
            <a:fillRect/>
          </a:stretch>
        </p:blipFill>
        <p:spPr bwMode="auto">
          <a:xfrm>
            <a:off x="1698348" y="4500254"/>
            <a:ext cx="2645052" cy="20529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encrypted-tbn0.gstatic.com/images?q=tbn:ANd9GcQCcqc_jLLAa3vYU2eorX76DdXsKRckgrEGtZAUgIPMHM-YBvLbDA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228600" y="4267200"/>
            <a:ext cx="3124200" cy="2340135"/>
          </a:xfrm>
          <a:prstGeom prst="rect">
            <a:avLst/>
          </a:prstGeom>
          <a:noFill/>
        </p:spPr>
      </p:pic>
      <p:sp>
        <p:nvSpPr>
          <p:cNvPr id="2375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3843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Business Value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37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31963"/>
            <a:ext cx="8229600" cy="5354637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There is no product out on the market that actually indentifies allergens in a room</a:t>
            </a:r>
          </a:p>
          <a:p>
            <a:pPr lvl="1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31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Only preventative products that fix the problem after the damage is done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We  offer a device to solve this issue that allows consumers to specify the allergens in their environments and solve the problem </a:t>
            </a:r>
          </a:p>
        </p:txBody>
      </p:sp>
      <p:pic>
        <p:nvPicPr>
          <p:cNvPr id="5" name="Picture 7" descr="https://encrypted-tbn1.gstatic.com/images?q=tbn:ANd9GcSj8At0WmXIW5wLRYpaDlPlP-sO8If-HHz6XtahRdsZmzKm0yDz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tretch>
            <a:fillRect/>
          </a:stretch>
        </p:blipFill>
        <p:spPr bwMode="auto">
          <a:xfrm>
            <a:off x="6019801" y="4138505"/>
            <a:ext cx="2895600" cy="249089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279400"/>
            <a:ext cx="8280400" cy="18542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Competition and Barriers to Entry</a:t>
            </a:r>
            <a:endParaRPr lang="en-US" sz="4500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Honeywell-</a:t>
            </a:r>
          </a:p>
          <a:p>
            <a:pPr lvl="1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31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At present, Honeywell, in addition to other popular A/C companies, have devices on the market that purify air through filtration.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However: </a:t>
            </a:r>
          </a:p>
          <a:p>
            <a:pPr lvl="1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31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These devices are expensive and only act as preventative measures.</a:t>
            </a:r>
          </a:p>
          <a:p>
            <a:pPr lvl="1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31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Not only will our product be inexpensive, but it will have better mobility and be a more convenient option.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82600"/>
            <a:ext cx="7683500" cy="12700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Technology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39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1930400"/>
            <a:ext cx="7683500" cy="4025900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Our current product is designed to be a semi-permanent fixture that hooks on to room walls and tracks allergen levels in the room.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We have made the product USB friendly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user can plug in the sensor into their electronic device for the results or view on touch screen</a:t>
            </a:r>
          </a:p>
        </p:txBody>
      </p:sp>
      <p:pic>
        <p:nvPicPr>
          <p:cNvPr id="4" name="Picture 5" descr="https://encrypted-tbn3.gstatic.com/images?q=tbn:ANd9GcTPV9U7PihCOCa7Kq88M6Q7IoZl_2EGCmeL6jzUhtZflV5C9cuAGA"/>
          <p:cNvPicPr>
            <a:picLocks noChangeAspect="1" noChangeArrowheads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7341726" y="3886200"/>
            <a:ext cx="1573673" cy="26807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14400"/>
            <a:ext cx="8216900" cy="12954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</a:rPr>
              <a:t>Personal with screen </a:t>
            </a:r>
            <a:br>
              <a:rPr lang="en-US" sz="45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</a:rPr>
              <a:t>(Device #1)</a:t>
            </a:r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2298700"/>
            <a:ext cx="7683500" cy="4025900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This product will include a touch screen through which individuals can immediately access the allergens present in the air and effect methods of removing the allergens. 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This will require no alternate connection with another device</a:t>
            </a:r>
          </a:p>
        </p:txBody>
      </p:sp>
      <p:pic>
        <p:nvPicPr>
          <p:cNvPr id="4" name="Picture 5" descr="https://encrypted-tbn3.gstatic.com/images?q=tbn:ANd9GcQSP40hTdixtJgbDrxUPjB00EGu1VSjUjwYimpwrl-UbB8nqY0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286912"/>
            <a:ext cx="3152775" cy="23615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82600"/>
            <a:ext cx="7683500" cy="6604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Product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pic>
        <p:nvPicPr>
          <p:cNvPr id="4" name="Picture 3" descr="Allerstat log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199"/>
            <a:ext cx="3886200" cy="53988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596900"/>
            <a:ext cx="8229600" cy="1155700"/>
          </a:xfrm>
        </p:spPr>
        <p:txBody>
          <a:bodyPr lIns="0" tIns="0" rIns="0" bIns="0" anchor="b"/>
          <a:lstStyle/>
          <a:p>
            <a:pPr marL="285750" indent="0" algn="ctr" eaLnBrk="1" hangingPunct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Product Evolution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2426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70100"/>
            <a:ext cx="7683500" cy="4025900"/>
          </a:xfrm>
        </p:spPr>
        <p:txBody>
          <a:bodyPr anchor="t"/>
          <a:lstStyle/>
          <a:p>
            <a:pPr marL="317500" indent="-317500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Our 2nd and 3rd product are in the research stage of development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2nd product is not going to include the touch screen and will be cheaper</a:t>
            </a:r>
          </a:p>
          <a:p>
            <a:pPr marL="317500" indent="-317500" eaLnBrk="1" hangingPunct="1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47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3rd product includes a central control unit that displays the statuses of multiple </a:t>
            </a:r>
            <a:r>
              <a:rPr lang="en-US" dirty="0" err="1" smtClean="0">
                <a:solidFill>
                  <a:schemeClr val="tx2"/>
                </a:solidFill>
              </a:rPr>
              <a:t>AllerStats</a:t>
            </a:r>
            <a:r>
              <a:rPr lang="en-US" dirty="0" smtClean="0">
                <a:solidFill>
                  <a:schemeClr val="tx2"/>
                </a:solidFill>
              </a:rPr>
              <a:t> placed throughout the building.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Subtitle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Center Alt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 Alt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- Center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6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6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6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3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Big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2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 Big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Big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Horizontal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4 U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pitchFamily="1" charset="0"/>
            <a:ea typeface="ヒラギノ角ゴ ProN W6" pitchFamily="1" charset="-128"/>
            <a:cs typeface="ヒラギノ角ゴ ProN W6" pitchFamily="1" charset="-128"/>
            <a:sym typeface="Helvetica Neue Bold Condensed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Pages>0</Pages>
  <Words>558</Words>
  <Characters>0</Characters>
  <Application>Microsoft Office PowerPoint</Application>
  <PresentationFormat>On-screen Show (4:3)</PresentationFormat>
  <Lines>0</Lines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Title &amp; Bullets</vt:lpstr>
      <vt:lpstr>Title &amp; Bullets - 2 Column</vt:lpstr>
      <vt:lpstr>Title &amp; Bullets - Left</vt:lpstr>
      <vt:lpstr>Title, Bullets &amp; Photo</vt:lpstr>
      <vt:lpstr>Photo - Vertical</vt:lpstr>
      <vt:lpstr>Title &amp; Bullets - Right</vt:lpstr>
      <vt:lpstr>Bullets</vt:lpstr>
      <vt:lpstr>Blank</vt:lpstr>
      <vt:lpstr>Title - Top</vt:lpstr>
      <vt:lpstr>Title - Center</vt:lpstr>
      <vt:lpstr>Title &amp; Subtitle</vt:lpstr>
      <vt:lpstr>Title - Center Alt</vt:lpstr>
      <vt:lpstr>Photo - 6 Up</vt:lpstr>
      <vt:lpstr>Photo - 3 Up</vt:lpstr>
      <vt:lpstr>Photo - Big</vt:lpstr>
      <vt:lpstr>Photo - 2 Up</vt:lpstr>
      <vt:lpstr>Photo - Horizontal</vt:lpstr>
      <vt:lpstr>Photo - Horizontal Big</vt:lpstr>
      <vt:lpstr>Photo - 4 Up</vt:lpstr>
      <vt:lpstr>AllerStat</vt:lpstr>
      <vt:lpstr>Problem</vt:lpstr>
      <vt:lpstr>Solution</vt:lpstr>
      <vt:lpstr>Business Value</vt:lpstr>
      <vt:lpstr>Competition and Barriers to Entry</vt:lpstr>
      <vt:lpstr>Technology </vt:lpstr>
      <vt:lpstr>Personal with screen  (Device #1)</vt:lpstr>
      <vt:lpstr>Product </vt:lpstr>
      <vt:lpstr>Product Evolution </vt:lpstr>
      <vt:lpstr>Operational Plan </vt:lpstr>
      <vt:lpstr>Total Available Market and  Sales Addressable Market</vt:lpstr>
      <vt:lpstr>Head Count </vt:lpstr>
      <vt:lpstr>Revenue and GM </vt:lpstr>
      <vt:lpstr>Expenses</vt:lpstr>
      <vt:lpstr>Profit and Loss </vt:lpstr>
      <vt:lpstr>Exit Strategy</vt:lpstr>
      <vt:lpstr>Management and Advisory Board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Company name</dc:title>
  <dc:creator>Phil Drayer</dc:creator>
  <cp:lastModifiedBy>Naina</cp:lastModifiedBy>
  <cp:revision>35</cp:revision>
  <dcterms:created xsi:type="dcterms:W3CDTF">2012-11-01T15:03:13Z</dcterms:created>
  <dcterms:modified xsi:type="dcterms:W3CDTF">2012-11-04T15:18:56Z</dcterms:modified>
</cp:coreProperties>
</file>